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94" r:id="rId4"/>
    <p:sldId id="258" r:id="rId5"/>
    <p:sldId id="259" r:id="rId6"/>
    <p:sldId id="260" r:id="rId7"/>
    <p:sldId id="261" r:id="rId8"/>
    <p:sldId id="263" r:id="rId9"/>
    <p:sldId id="264" r:id="rId10"/>
    <p:sldId id="265" r:id="rId11"/>
    <p:sldId id="266" r:id="rId12"/>
    <p:sldId id="293" r:id="rId13"/>
    <p:sldId id="267" r:id="rId14"/>
    <p:sldId id="268" r:id="rId15"/>
    <p:sldId id="269" r:id="rId16"/>
    <p:sldId id="270" r:id="rId17"/>
    <p:sldId id="271" r:id="rId18"/>
    <p:sldId id="273" r:id="rId19"/>
    <p:sldId id="262" r:id="rId20"/>
    <p:sldId id="275" r:id="rId21"/>
    <p:sldId id="276" r:id="rId22"/>
    <p:sldId id="277" r:id="rId23"/>
    <p:sldId id="278" r:id="rId24"/>
    <p:sldId id="279" r:id="rId25"/>
    <p:sldId id="282" r:id="rId26"/>
    <p:sldId id="290" r:id="rId27"/>
    <p:sldId id="29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405" autoAdjust="0"/>
    <p:restoredTop sz="94660"/>
  </p:normalViewPr>
  <p:slideViewPr>
    <p:cSldViewPr snapToGrid="0">
      <p:cViewPr varScale="1">
        <p:scale>
          <a:sx n="91" d="100"/>
          <a:sy n="91" d="100"/>
        </p:scale>
        <p:origin x="-468"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AEB13F-126E-43B6-B1BC-A3614CE365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6B8C3463-F389-43AE-BED1-15759EBE9F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E20BB807-7E38-4202-89B8-91687031554A}"/>
              </a:ext>
            </a:extLst>
          </p:cNvPr>
          <p:cNvSpPr>
            <a:spLocks noGrp="1"/>
          </p:cNvSpPr>
          <p:nvPr>
            <p:ph type="dt" sz="half" idx="10"/>
          </p:nvPr>
        </p:nvSpPr>
        <p:spPr/>
        <p:txBody>
          <a:bodyPr/>
          <a:lstStyle/>
          <a:p>
            <a:fld id="{5D370DAE-2A58-4EA8-A8B7-40EA08FA5A3B}" type="datetimeFigureOut">
              <a:rPr lang="en-IN" smtClean="0"/>
              <a:pPr/>
              <a:t>15-06-2022</a:t>
            </a:fld>
            <a:endParaRPr lang="en-IN"/>
          </a:p>
        </p:txBody>
      </p:sp>
      <p:sp>
        <p:nvSpPr>
          <p:cNvPr id="5" name="Footer Placeholder 4">
            <a:extLst>
              <a:ext uri="{FF2B5EF4-FFF2-40B4-BE49-F238E27FC236}">
                <a16:creationId xmlns:a16="http://schemas.microsoft.com/office/drawing/2014/main" xmlns="" id="{B561E389-522B-444B-AD83-2C805B551AD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B2D01A3F-942E-4D4C-9237-5B800E2E37A3}"/>
              </a:ext>
            </a:extLst>
          </p:cNvPr>
          <p:cNvSpPr>
            <a:spLocks noGrp="1"/>
          </p:cNvSpPr>
          <p:nvPr>
            <p:ph type="sldNum" sz="quarter" idx="12"/>
          </p:nvPr>
        </p:nvSpPr>
        <p:spPr/>
        <p:txBody>
          <a:bodyPr/>
          <a:lstStyle/>
          <a:p>
            <a:fld id="{3D34DF55-9DDC-4202-B563-73116B60D4BC}" type="slidenum">
              <a:rPr lang="en-IN" smtClean="0"/>
              <a:pPr/>
              <a:t>‹#›</a:t>
            </a:fld>
            <a:endParaRPr lang="en-IN"/>
          </a:p>
        </p:txBody>
      </p:sp>
    </p:spTree>
    <p:extLst>
      <p:ext uri="{BB962C8B-B14F-4D97-AF65-F5344CB8AC3E}">
        <p14:creationId xmlns:p14="http://schemas.microsoft.com/office/powerpoint/2010/main" xmlns="" val="4029522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7576E4-DD0D-4D1F-ACF6-24DC252961A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81341390-8DCE-4282-AEDF-F1D0ECFA13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705B7336-9761-4EA8-9F9B-4D26FAC9FB10}"/>
              </a:ext>
            </a:extLst>
          </p:cNvPr>
          <p:cNvSpPr>
            <a:spLocks noGrp="1"/>
          </p:cNvSpPr>
          <p:nvPr>
            <p:ph type="dt" sz="half" idx="10"/>
          </p:nvPr>
        </p:nvSpPr>
        <p:spPr/>
        <p:txBody>
          <a:bodyPr/>
          <a:lstStyle/>
          <a:p>
            <a:fld id="{5D370DAE-2A58-4EA8-A8B7-40EA08FA5A3B}" type="datetimeFigureOut">
              <a:rPr lang="en-IN" smtClean="0"/>
              <a:pPr/>
              <a:t>15-06-2022</a:t>
            </a:fld>
            <a:endParaRPr lang="en-IN"/>
          </a:p>
        </p:txBody>
      </p:sp>
      <p:sp>
        <p:nvSpPr>
          <p:cNvPr id="5" name="Footer Placeholder 4">
            <a:extLst>
              <a:ext uri="{FF2B5EF4-FFF2-40B4-BE49-F238E27FC236}">
                <a16:creationId xmlns:a16="http://schemas.microsoft.com/office/drawing/2014/main" xmlns="" id="{CDE4AF40-D1FA-4064-9B43-1B1123E1C8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A34D0D80-F0FA-45A5-B871-99B2821F0EA4}"/>
              </a:ext>
            </a:extLst>
          </p:cNvPr>
          <p:cNvSpPr>
            <a:spLocks noGrp="1"/>
          </p:cNvSpPr>
          <p:nvPr>
            <p:ph type="sldNum" sz="quarter" idx="12"/>
          </p:nvPr>
        </p:nvSpPr>
        <p:spPr/>
        <p:txBody>
          <a:bodyPr/>
          <a:lstStyle/>
          <a:p>
            <a:fld id="{3D34DF55-9DDC-4202-B563-73116B60D4BC}" type="slidenum">
              <a:rPr lang="en-IN" smtClean="0"/>
              <a:pPr/>
              <a:t>‹#›</a:t>
            </a:fld>
            <a:endParaRPr lang="en-IN"/>
          </a:p>
        </p:txBody>
      </p:sp>
    </p:spTree>
    <p:extLst>
      <p:ext uri="{BB962C8B-B14F-4D97-AF65-F5344CB8AC3E}">
        <p14:creationId xmlns:p14="http://schemas.microsoft.com/office/powerpoint/2010/main" xmlns="" val="1548593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5EDAAFF-73C8-4E9F-9427-6B5D928E990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8790776-53FF-4306-8CA6-1ADC4E00A6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DEFFEFDE-EEF5-4B29-86D5-5C7174B7581B}"/>
              </a:ext>
            </a:extLst>
          </p:cNvPr>
          <p:cNvSpPr>
            <a:spLocks noGrp="1"/>
          </p:cNvSpPr>
          <p:nvPr>
            <p:ph type="dt" sz="half" idx="10"/>
          </p:nvPr>
        </p:nvSpPr>
        <p:spPr/>
        <p:txBody>
          <a:bodyPr/>
          <a:lstStyle/>
          <a:p>
            <a:fld id="{5D370DAE-2A58-4EA8-A8B7-40EA08FA5A3B}" type="datetimeFigureOut">
              <a:rPr lang="en-IN" smtClean="0"/>
              <a:pPr/>
              <a:t>15-06-2022</a:t>
            </a:fld>
            <a:endParaRPr lang="en-IN"/>
          </a:p>
        </p:txBody>
      </p:sp>
      <p:sp>
        <p:nvSpPr>
          <p:cNvPr id="5" name="Footer Placeholder 4">
            <a:extLst>
              <a:ext uri="{FF2B5EF4-FFF2-40B4-BE49-F238E27FC236}">
                <a16:creationId xmlns:a16="http://schemas.microsoft.com/office/drawing/2014/main" xmlns="" id="{18B042C6-E601-4B6D-8F34-82DF9C4F9F4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66D67F01-7B90-4EF1-9AFB-266312C81FAA}"/>
              </a:ext>
            </a:extLst>
          </p:cNvPr>
          <p:cNvSpPr>
            <a:spLocks noGrp="1"/>
          </p:cNvSpPr>
          <p:nvPr>
            <p:ph type="sldNum" sz="quarter" idx="12"/>
          </p:nvPr>
        </p:nvSpPr>
        <p:spPr/>
        <p:txBody>
          <a:bodyPr/>
          <a:lstStyle/>
          <a:p>
            <a:fld id="{3D34DF55-9DDC-4202-B563-73116B60D4BC}" type="slidenum">
              <a:rPr lang="en-IN" smtClean="0"/>
              <a:pPr/>
              <a:t>‹#›</a:t>
            </a:fld>
            <a:endParaRPr lang="en-IN"/>
          </a:p>
        </p:txBody>
      </p:sp>
    </p:spTree>
    <p:extLst>
      <p:ext uri="{BB962C8B-B14F-4D97-AF65-F5344CB8AC3E}">
        <p14:creationId xmlns:p14="http://schemas.microsoft.com/office/powerpoint/2010/main" xmlns="" val="4190044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4EFEF9-654C-46CA-8613-653EA9ADEBF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BF78B10D-B805-40E2-B7B4-6B4E83F556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BDE773FB-FAE9-4440-9B09-9EED61DBF06B}"/>
              </a:ext>
            </a:extLst>
          </p:cNvPr>
          <p:cNvSpPr>
            <a:spLocks noGrp="1"/>
          </p:cNvSpPr>
          <p:nvPr>
            <p:ph type="dt" sz="half" idx="10"/>
          </p:nvPr>
        </p:nvSpPr>
        <p:spPr/>
        <p:txBody>
          <a:bodyPr/>
          <a:lstStyle/>
          <a:p>
            <a:fld id="{5D370DAE-2A58-4EA8-A8B7-40EA08FA5A3B}" type="datetimeFigureOut">
              <a:rPr lang="en-IN" smtClean="0"/>
              <a:pPr/>
              <a:t>15-06-2022</a:t>
            </a:fld>
            <a:endParaRPr lang="en-IN"/>
          </a:p>
        </p:txBody>
      </p:sp>
      <p:sp>
        <p:nvSpPr>
          <p:cNvPr id="5" name="Footer Placeholder 4">
            <a:extLst>
              <a:ext uri="{FF2B5EF4-FFF2-40B4-BE49-F238E27FC236}">
                <a16:creationId xmlns:a16="http://schemas.microsoft.com/office/drawing/2014/main" xmlns="" id="{ACC20404-5DA2-4C43-AA47-440291F815E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E5885B68-37F1-4292-B4DA-1BD30B9365E7}"/>
              </a:ext>
            </a:extLst>
          </p:cNvPr>
          <p:cNvSpPr>
            <a:spLocks noGrp="1"/>
          </p:cNvSpPr>
          <p:nvPr>
            <p:ph type="sldNum" sz="quarter" idx="12"/>
          </p:nvPr>
        </p:nvSpPr>
        <p:spPr/>
        <p:txBody>
          <a:bodyPr/>
          <a:lstStyle/>
          <a:p>
            <a:fld id="{3D34DF55-9DDC-4202-B563-73116B60D4BC}" type="slidenum">
              <a:rPr lang="en-IN" smtClean="0"/>
              <a:pPr/>
              <a:t>‹#›</a:t>
            </a:fld>
            <a:endParaRPr lang="en-IN"/>
          </a:p>
        </p:txBody>
      </p:sp>
    </p:spTree>
    <p:extLst>
      <p:ext uri="{BB962C8B-B14F-4D97-AF65-F5344CB8AC3E}">
        <p14:creationId xmlns:p14="http://schemas.microsoft.com/office/powerpoint/2010/main" xmlns="" val="413659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AE3CC7-1333-48F5-97CA-D5843A5A6F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DBA4BEC5-0BE4-4A53-935D-DD4BAE04FD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E2131C4-697B-4230-BB48-EAD05838E8BC}"/>
              </a:ext>
            </a:extLst>
          </p:cNvPr>
          <p:cNvSpPr>
            <a:spLocks noGrp="1"/>
          </p:cNvSpPr>
          <p:nvPr>
            <p:ph type="dt" sz="half" idx="10"/>
          </p:nvPr>
        </p:nvSpPr>
        <p:spPr/>
        <p:txBody>
          <a:bodyPr/>
          <a:lstStyle/>
          <a:p>
            <a:fld id="{5D370DAE-2A58-4EA8-A8B7-40EA08FA5A3B}" type="datetimeFigureOut">
              <a:rPr lang="en-IN" smtClean="0"/>
              <a:pPr/>
              <a:t>15-06-2022</a:t>
            </a:fld>
            <a:endParaRPr lang="en-IN"/>
          </a:p>
        </p:txBody>
      </p:sp>
      <p:sp>
        <p:nvSpPr>
          <p:cNvPr id="5" name="Footer Placeholder 4">
            <a:extLst>
              <a:ext uri="{FF2B5EF4-FFF2-40B4-BE49-F238E27FC236}">
                <a16:creationId xmlns:a16="http://schemas.microsoft.com/office/drawing/2014/main" xmlns="" id="{DA0AA7B8-D7FC-4B1C-9D3B-733BCFCFE39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65E151A-E593-497F-AE54-BFA5DC8E501E}"/>
              </a:ext>
            </a:extLst>
          </p:cNvPr>
          <p:cNvSpPr>
            <a:spLocks noGrp="1"/>
          </p:cNvSpPr>
          <p:nvPr>
            <p:ph type="sldNum" sz="quarter" idx="12"/>
          </p:nvPr>
        </p:nvSpPr>
        <p:spPr/>
        <p:txBody>
          <a:bodyPr/>
          <a:lstStyle/>
          <a:p>
            <a:fld id="{3D34DF55-9DDC-4202-B563-73116B60D4BC}" type="slidenum">
              <a:rPr lang="en-IN" smtClean="0"/>
              <a:pPr/>
              <a:t>‹#›</a:t>
            </a:fld>
            <a:endParaRPr lang="en-IN"/>
          </a:p>
        </p:txBody>
      </p:sp>
    </p:spTree>
    <p:extLst>
      <p:ext uri="{BB962C8B-B14F-4D97-AF65-F5344CB8AC3E}">
        <p14:creationId xmlns:p14="http://schemas.microsoft.com/office/powerpoint/2010/main" xmlns="" val="3368471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0DD576-ECBF-49EF-BD53-AF493A68366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6F226B62-D711-4FAD-A987-CAC7C50B1C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2E01E2F3-E3C4-4D42-AF1D-C676D316F9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9D5653AD-BFCC-4D7D-A143-D1628AAADEF9}"/>
              </a:ext>
            </a:extLst>
          </p:cNvPr>
          <p:cNvSpPr>
            <a:spLocks noGrp="1"/>
          </p:cNvSpPr>
          <p:nvPr>
            <p:ph type="dt" sz="half" idx="10"/>
          </p:nvPr>
        </p:nvSpPr>
        <p:spPr/>
        <p:txBody>
          <a:bodyPr/>
          <a:lstStyle/>
          <a:p>
            <a:fld id="{5D370DAE-2A58-4EA8-A8B7-40EA08FA5A3B}" type="datetimeFigureOut">
              <a:rPr lang="en-IN" smtClean="0"/>
              <a:pPr/>
              <a:t>15-06-2022</a:t>
            </a:fld>
            <a:endParaRPr lang="en-IN"/>
          </a:p>
        </p:txBody>
      </p:sp>
      <p:sp>
        <p:nvSpPr>
          <p:cNvPr id="6" name="Footer Placeholder 5">
            <a:extLst>
              <a:ext uri="{FF2B5EF4-FFF2-40B4-BE49-F238E27FC236}">
                <a16:creationId xmlns:a16="http://schemas.microsoft.com/office/drawing/2014/main" xmlns="" id="{2B29AEA3-6B1F-4CED-A267-C62E64441A0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F0D3F97-8562-45FE-8693-C0F33F36DB40}"/>
              </a:ext>
            </a:extLst>
          </p:cNvPr>
          <p:cNvSpPr>
            <a:spLocks noGrp="1"/>
          </p:cNvSpPr>
          <p:nvPr>
            <p:ph type="sldNum" sz="quarter" idx="12"/>
          </p:nvPr>
        </p:nvSpPr>
        <p:spPr/>
        <p:txBody>
          <a:bodyPr/>
          <a:lstStyle/>
          <a:p>
            <a:fld id="{3D34DF55-9DDC-4202-B563-73116B60D4BC}" type="slidenum">
              <a:rPr lang="en-IN" smtClean="0"/>
              <a:pPr/>
              <a:t>‹#›</a:t>
            </a:fld>
            <a:endParaRPr lang="en-IN"/>
          </a:p>
        </p:txBody>
      </p:sp>
    </p:spTree>
    <p:extLst>
      <p:ext uri="{BB962C8B-B14F-4D97-AF65-F5344CB8AC3E}">
        <p14:creationId xmlns:p14="http://schemas.microsoft.com/office/powerpoint/2010/main" xmlns="" val="2661549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7E8C0D-AB35-4969-883A-334EA429A2F1}"/>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25B6DFA4-79BC-434F-87AC-9D54ED3658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95647BD7-2499-410E-BE26-9F9077AD6D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940B03E8-9117-4FA2-800C-9F125BB2BF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62FE3A81-CA00-48B9-AA1C-FE68868C3A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9D81CEA5-1021-4499-9DDE-F68E62359297}"/>
              </a:ext>
            </a:extLst>
          </p:cNvPr>
          <p:cNvSpPr>
            <a:spLocks noGrp="1"/>
          </p:cNvSpPr>
          <p:nvPr>
            <p:ph type="dt" sz="half" idx="10"/>
          </p:nvPr>
        </p:nvSpPr>
        <p:spPr/>
        <p:txBody>
          <a:bodyPr/>
          <a:lstStyle/>
          <a:p>
            <a:fld id="{5D370DAE-2A58-4EA8-A8B7-40EA08FA5A3B}" type="datetimeFigureOut">
              <a:rPr lang="en-IN" smtClean="0"/>
              <a:pPr/>
              <a:t>15-06-2022</a:t>
            </a:fld>
            <a:endParaRPr lang="en-IN"/>
          </a:p>
        </p:txBody>
      </p:sp>
      <p:sp>
        <p:nvSpPr>
          <p:cNvPr id="8" name="Footer Placeholder 7">
            <a:extLst>
              <a:ext uri="{FF2B5EF4-FFF2-40B4-BE49-F238E27FC236}">
                <a16:creationId xmlns:a16="http://schemas.microsoft.com/office/drawing/2014/main" xmlns="" id="{0479B7B4-1913-4025-95EB-5FBA6EDA7CA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77D38657-CB80-44BC-9EE4-F33A575BBFE9}"/>
              </a:ext>
            </a:extLst>
          </p:cNvPr>
          <p:cNvSpPr>
            <a:spLocks noGrp="1"/>
          </p:cNvSpPr>
          <p:nvPr>
            <p:ph type="sldNum" sz="quarter" idx="12"/>
          </p:nvPr>
        </p:nvSpPr>
        <p:spPr/>
        <p:txBody>
          <a:bodyPr/>
          <a:lstStyle/>
          <a:p>
            <a:fld id="{3D34DF55-9DDC-4202-B563-73116B60D4BC}" type="slidenum">
              <a:rPr lang="en-IN" smtClean="0"/>
              <a:pPr/>
              <a:t>‹#›</a:t>
            </a:fld>
            <a:endParaRPr lang="en-IN"/>
          </a:p>
        </p:txBody>
      </p:sp>
    </p:spTree>
    <p:extLst>
      <p:ext uri="{BB962C8B-B14F-4D97-AF65-F5344CB8AC3E}">
        <p14:creationId xmlns:p14="http://schemas.microsoft.com/office/powerpoint/2010/main" xmlns="" val="4123349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A0EDC1-6C6D-49DA-99DE-49C77EB5B4A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24A70B8F-146F-4563-BEDB-2F626D246532}"/>
              </a:ext>
            </a:extLst>
          </p:cNvPr>
          <p:cNvSpPr>
            <a:spLocks noGrp="1"/>
          </p:cNvSpPr>
          <p:nvPr>
            <p:ph type="dt" sz="half" idx="10"/>
          </p:nvPr>
        </p:nvSpPr>
        <p:spPr/>
        <p:txBody>
          <a:bodyPr/>
          <a:lstStyle/>
          <a:p>
            <a:fld id="{5D370DAE-2A58-4EA8-A8B7-40EA08FA5A3B}" type="datetimeFigureOut">
              <a:rPr lang="en-IN" smtClean="0"/>
              <a:pPr/>
              <a:t>15-06-2022</a:t>
            </a:fld>
            <a:endParaRPr lang="en-IN"/>
          </a:p>
        </p:txBody>
      </p:sp>
      <p:sp>
        <p:nvSpPr>
          <p:cNvPr id="4" name="Footer Placeholder 3">
            <a:extLst>
              <a:ext uri="{FF2B5EF4-FFF2-40B4-BE49-F238E27FC236}">
                <a16:creationId xmlns:a16="http://schemas.microsoft.com/office/drawing/2014/main" xmlns="" id="{8C638E09-B4F6-44D6-BB11-AB3023195EF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21F3DEC3-9C8C-4682-9A9A-A1E3D63FF893}"/>
              </a:ext>
            </a:extLst>
          </p:cNvPr>
          <p:cNvSpPr>
            <a:spLocks noGrp="1"/>
          </p:cNvSpPr>
          <p:nvPr>
            <p:ph type="sldNum" sz="quarter" idx="12"/>
          </p:nvPr>
        </p:nvSpPr>
        <p:spPr/>
        <p:txBody>
          <a:bodyPr/>
          <a:lstStyle/>
          <a:p>
            <a:fld id="{3D34DF55-9DDC-4202-B563-73116B60D4BC}" type="slidenum">
              <a:rPr lang="en-IN" smtClean="0"/>
              <a:pPr/>
              <a:t>‹#›</a:t>
            </a:fld>
            <a:endParaRPr lang="en-IN"/>
          </a:p>
        </p:txBody>
      </p:sp>
    </p:spTree>
    <p:extLst>
      <p:ext uri="{BB962C8B-B14F-4D97-AF65-F5344CB8AC3E}">
        <p14:creationId xmlns:p14="http://schemas.microsoft.com/office/powerpoint/2010/main" xmlns="" val="1937635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0C33145-9749-4F9E-831C-8F9FE0F19F3A}"/>
              </a:ext>
            </a:extLst>
          </p:cNvPr>
          <p:cNvSpPr>
            <a:spLocks noGrp="1"/>
          </p:cNvSpPr>
          <p:nvPr>
            <p:ph type="dt" sz="half" idx="10"/>
          </p:nvPr>
        </p:nvSpPr>
        <p:spPr/>
        <p:txBody>
          <a:bodyPr/>
          <a:lstStyle/>
          <a:p>
            <a:fld id="{5D370DAE-2A58-4EA8-A8B7-40EA08FA5A3B}" type="datetimeFigureOut">
              <a:rPr lang="en-IN" smtClean="0"/>
              <a:pPr/>
              <a:t>15-06-2022</a:t>
            </a:fld>
            <a:endParaRPr lang="en-IN"/>
          </a:p>
        </p:txBody>
      </p:sp>
      <p:sp>
        <p:nvSpPr>
          <p:cNvPr id="3" name="Footer Placeholder 2">
            <a:extLst>
              <a:ext uri="{FF2B5EF4-FFF2-40B4-BE49-F238E27FC236}">
                <a16:creationId xmlns:a16="http://schemas.microsoft.com/office/drawing/2014/main" xmlns="" id="{3265C47F-67D2-4DDB-81CC-F9395C984F5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6EBD1A25-C818-4CFE-8CA6-0FAA93B5E6C1}"/>
              </a:ext>
            </a:extLst>
          </p:cNvPr>
          <p:cNvSpPr>
            <a:spLocks noGrp="1"/>
          </p:cNvSpPr>
          <p:nvPr>
            <p:ph type="sldNum" sz="quarter" idx="12"/>
          </p:nvPr>
        </p:nvSpPr>
        <p:spPr/>
        <p:txBody>
          <a:bodyPr/>
          <a:lstStyle/>
          <a:p>
            <a:fld id="{3D34DF55-9DDC-4202-B563-73116B60D4BC}" type="slidenum">
              <a:rPr lang="en-IN" smtClean="0"/>
              <a:pPr/>
              <a:t>‹#›</a:t>
            </a:fld>
            <a:endParaRPr lang="en-IN"/>
          </a:p>
        </p:txBody>
      </p:sp>
    </p:spTree>
    <p:extLst>
      <p:ext uri="{BB962C8B-B14F-4D97-AF65-F5344CB8AC3E}">
        <p14:creationId xmlns:p14="http://schemas.microsoft.com/office/powerpoint/2010/main" xmlns="" val="2983544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244447-08A1-4452-BAC6-8A25CEB858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DF985ABA-2DD2-4679-B2FE-1E3F6BF323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A0BCD4DC-D76B-46E0-BCFC-4E6493A3FB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A51F050-FACF-4FD3-ACB0-AC58027258B0}"/>
              </a:ext>
            </a:extLst>
          </p:cNvPr>
          <p:cNvSpPr>
            <a:spLocks noGrp="1"/>
          </p:cNvSpPr>
          <p:nvPr>
            <p:ph type="dt" sz="half" idx="10"/>
          </p:nvPr>
        </p:nvSpPr>
        <p:spPr/>
        <p:txBody>
          <a:bodyPr/>
          <a:lstStyle/>
          <a:p>
            <a:fld id="{5D370DAE-2A58-4EA8-A8B7-40EA08FA5A3B}" type="datetimeFigureOut">
              <a:rPr lang="en-IN" smtClean="0"/>
              <a:pPr/>
              <a:t>15-06-2022</a:t>
            </a:fld>
            <a:endParaRPr lang="en-IN"/>
          </a:p>
        </p:txBody>
      </p:sp>
      <p:sp>
        <p:nvSpPr>
          <p:cNvPr id="6" name="Footer Placeholder 5">
            <a:extLst>
              <a:ext uri="{FF2B5EF4-FFF2-40B4-BE49-F238E27FC236}">
                <a16:creationId xmlns:a16="http://schemas.microsoft.com/office/drawing/2014/main" xmlns="" id="{68B28506-1B43-4C1F-9746-1E74AFD3DA5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74A7753-E690-41F2-B7EB-DCB4D2165127}"/>
              </a:ext>
            </a:extLst>
          </p:cNvPr>
          <p:cNvSpPr>
            <a:spLocks noGrp="1"/>
          </p:cNvSpPr>
          <p:nvPr>
            <p:ph type="sldNum" sz="quarter" idx="12"/>
          </p:nvPr>
        </p:nvSpPr>
        <p:spPr/>
        <p:txBody>
          <a:bodyPr/>
          <a:lstStyle/>
          <a:p>
            <a:fld id="{3D34DF55-9DDC-4202-B563-73116B60D4BC}" type="slidenum">
              <a:rPr lang="en-IN" smtClean="0"/>
              <a:pPr/>
              <a:t>‹#›</a:t>
            </a:fld>
            <a:endParaRPr lang="en-IN"/>
          </a:p>
        </p:txBody>
      </p:sp>
    </p:spTree>
    <p:extLst>
      <p:ext uri="{BB962C8B-B14F-4D97-AF65-F5344CB8AC3E}">
        <p14:creationId xmlns:p14="http://schemas.microsoft.com/office/powerpoint/2010/main" xmlns="" val="2753351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7FCF72-D3E6-4473-BB38-7192CE2ED0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6E5E63D2-4985-4E1C-A87E-286408507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58BB5A24-AAFD-4FFB-81B6-2686280263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23998D5-AD75-4B68-84A0-B7D0E5304815}"/>
              </a:ext>
            </a:extLst>
          </p:cNvPr>
          <p:cNvSpPr>
            <a:spLocks noGrp="1"/>
          </p:cNvSpPr>
          <p:nvPr>
            <p:ph type="dt" sz="half" idx="10"/>
          </p:nvPr>
        </p:nvSpPr>
        <p:spPr/>
        <p:txBody>
          <a:bodyPr/>
          <a:lstStyle/>
          <a:p>
            <a:fld id="{5D370DAE-2A58-4EA8-A8B7-40EA08FA5A3B}" type="datetimeFigureOut">
              <a:rPr lang="en-IN" smtClean="0"/>
              <a:pPr/>
              <a:t>15-06-2022</a:t>
            </a:fld>
            <a:endParaRPr lang="en-IN"/>
          </a:p>
        </p:txBody>
      </p:sp>
      <p:sp>
        <p:nvSpPr>
          <p:cNvPr id="6" name="Footer Placeholder 5">
            <a:extLst>
              <a:ext uri="{FF2B5EF4-FFF2-40B4-BE49-F238E27FC236}">
                <a16:creationId xmlns:a16="http://schemas.microsoft.com/office/drawing/2014/main" xmlns="" id="{4AC82931-1DAB-472E-A3A9-1E12605976F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EC48FA84-2308-4067-915C-394BE5002131}"/>
              </a:ext>
            </a:extLst>
          </p:cNvPr>
          <p:cNvSpPr>
            <a:spLocks noGrp="1"/>
          </p:cNvSpPr>
          <p:nvPr>
            <p:ph type="sldNum" sz="quarter" idx="12"/>
          </p:nvPr>
        </p:nvSpPr>
        <p:spPr/>
        <p:txBody>
          <a:bodyPr/>
          <a:lstStyle/>
          <a:p>
            <a:fld id="{3D34DF55-9DDC-4202-B563-73116B60D4BC}" type="slidenum">
              <a:rPr lang="en-IN" smtClean="0"/>
              <a:pPr/>
              <a:t>‹#›</a:t>
            </a:fld>
            <a:endParaRPr lang="en-IN"/>
          </a:p>
        </p:txBody>
      </p:sp>
    </p:spTree>
    <p:extLst>
      <p:ext uri="{BB962C8B-B14F-4D97-AF65-F5344CB8AC3E}">
        <p14:creationId xmlns:p14="http://schemas.microsoft.com/office/powerpoint/2010/main" xmlns="" val="915015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A37FEC8-5BEF-499C-83AD-D45F4F05A1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5443254E-4607-42B1-BAE0-5A5DDF11DD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A26A582-DDFA-4D89-817D-66426E087B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370DAE-2A58-4EA8-A8B7-40EA08FA5A3B}" type="datetimeFigureOut">
              <a:rPr lang="en-IN" smtClean="0"/>
              <a:pPr/>
              <a:t>15-06-2022</a:t>
            </a:fld>
            <a:endParaRPr lang="en-IN"/>
          </a:p>
        </p:txBody>
      </p:sp>
      <p:sp>
        <p:nvSpPr>
          <p:cNvPr id="5" name="Footer Placeholder 4">
            <a:extLst>
              <a:ext uri="{FF2B5EF4-FFF2-40B4-BE49-F238E27FC236}">
                <a16:creationId xmlns:a16="http://schemas.microsoft.com/office/drawing/2014/main" xmlns="" id="{A3AEF4DB-E341-42D0-8817-F81B693F40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C1F65AB3-A247-46F5-ABA5-FCCBC870DB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34DF55-9DDC-4202-B563-73116B60D4BC}" type="slidenum">
              <a:rPr lang="en-IN" smtClean="0"/>
              <a:pPr/>
              <a:t>‹#›</a:t>
            </a:fld>
            <a:endParaRPr lang="en-IN"/>
          </a:p>
        </p:txBody>
      </p:sp>
    </p:spTree>
    <p:extLst>
      <p:ext uri="{BB962C8B-B14F-4D97-AF65-F5344CB8AC3E}">
        <p14:creationId xmlns:p14="http://schemas.microsoft.com/office/powerpoint/2010/main" xmlns="" val="820517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2C21C3-5683-4901-AB19-6A9FC8D18CFA}"/>
              </a:ext>
            </a:extLst>
          </p:cNvPr>
          <p:cNvSpPr>
            <a:spLocks noGrp="1"/>
          </p:cNvSpPr>
          <p:nvPr>
            <p:ph type="ctrTitle"/>
          </p:nvPr>
        </p:nvSpPr>
        <p:spPr>
          <a:xfrm>
            <a:off x="1331053" y="406400"/>
            <a:ext cx="9144000" cy="2387600"/>
          </a:xfrm>
        </p:spPr>
        <p:txBody>
          <a:bodyPr/>
          <a:lstStyle/>
          <a:p>
            <a:r>
              <a:rPr lang="en-IN" sz="3600" dirty="0">
                <a:latin typeface="Times New Roman" panose="02020603050405020304" pitchFamily="18" charset="0"/>
                <a:cs typeface="Times New Roman" panose="02020603050405020304" pitchFamily="18" charset="0"/>
              </a:rPr>
              <a:t>SSBCOM-II MEIP</a:t>
            </a:r>
            <a:br>
              <a:rPr lang="en-IN" sz="3600" dirty="0">
                <a:latin typeface="Times New Roman" panose="02020603050405020304" pitchFamily="18" charset="0"/>
                <a:cs typeface="Times New Roman" panose="02020603050405020304" pitchFamily="18" charset="0"/>
              </a:rPr>
            </a:br>
            <a:r>
              <a:rPr lang="en-IN" sz="3600" dirty="0">
                <a:latin typeface="Times New Roman" panose="02020603050405020304" pitchFamily="18" charset="0"/>
                <a:cs typeface="Times New Roman" panose="02020603050405020304" pitchFamily="18" charset="0"/>
              </a:rPr>
              <a:t/>
            </a:r>
            <a:br>
              <a:rPr lang="en-IN" sz="3600" dirty="0">
                <a:latin typeface="Times New Roman" panose="02020603050405020304" pitchFamily="18" charset="0"/>
                <a:cs typeface="Times New Roman" panose="02020603050405020304" pitchFamily="18" charset="0"/>
              </a:rPr>
            </a:br>
            <a:r>
              <a:rPr lang="en-IN" sz="3600" dirty="0">
                <a:latin typeface="Times New Roman" panose="02020603050405020304" pitchFamily="18" charset="0"/>
                <a:cs typeface="Times New Roman" panose="02020603050405020304" pitchFamily="18" charset="0"/>
              </a:rPr>
              <a:t>UNIT-III</a:t>
            </a:r>
          </a:p>
        </p:txBody>
      </p:sp>
      <p:sp>
        <p:nvSpPr>
          <p:cNvPr id="3" name="Subtitle 2">
            <a:extLst>
              <a:ext uri="{FF2B5EF4-FFF2-40B4-BE49-F238E27FC236}">
                <a16:creationId xmlns:a16="http://schemas.microsoft.com/office/drawing/2014/main" xmlns="" id="{9FCD9CDB-CC6C-46E9-95A8-D4FDD488F2DC}"/>
              </a:ext>
            </a:extLst>
          </p:cNvPr>
          <p:cNvSpPr>
            <a:spLocks noGrp="1"/>
          </p:cNvSpPr>
          <p:nvPr>
            <p:ph type="subTitle" idx="1"/>
          </p:nvPr>
        </p:nvSpPr>
        <p:spPr>
          <a:xfrm>
            <a:off x="1398165" y="2794000"/>
            <a:ext cx="9144000" cy="1655762"/>
          </a:xfrm>
        </p:spPr>
        <p:txBody>
          <a:bodyPr>
            <a:noAutofit/>
          </a:bodyPr>
          <a:lstStyle/>
          <a:p>
            <a:r>
              <a:rPr lang="en-IN" sz="3200" dirty="0">
                <a:solidFill>
                  <a:srgbClr val="C00000"/>
                </a:solidFill>
                <a:latin typeface="Times New Roman" panose="02020603050405020304" pitchFamily="18" charset="0"/>
                <a:cs typeface="Times New Roman" panose="02020603050405020304" pitchFamily="18" charset="0"/>
              </a:rPr>
              <a:t>INFLATION &amp; UNEMPLOYMENT</a:t>
            </a:r>
          </a:p>
          <a:p>
            <a:endParaRPr lang="en-IN" sz="3200" dirty="0">
              <a:solidFill>
                <a:srgbClr val="C00000"/>
              </a:solidFill>
              <a:latin typeface="Times New Roman" panose="02020603050405020304" pitchFamily="18" charset="0"/>
              <a:cs typeface="Times New Roman" panose="02020603050405020304" pitchFamily="18" charset="0"/>
            </a:endParaRPr>
          </a:p>
          <a:p>
            <a:r>
              <a:rPr lang="en-IN" sz="3200" dirty="0">
                <a:solidFill>
                  <a:srgbClr val="C00000"/>
                </a:solidFill>
                <a:latin typeface="Times New Roman" panose="02020603050405020304" pitchFamily="18" charset="0"/>
                <a:cs typeface="Times New Roman" panose="02020603050405020304" pitchFamily="18" charset="0"/>
              </a:rPr>
              <a:t>SESSION –I</a:t>
            </a:r>
          </a:p>
          <a:p>
            <a:pPr algn="l"/>
            <a:endParaRPr lang="en-IN" sz="2200" i="1" dirty="0">
              <a:latin typeface="Times New Roman" panose="02020603050405020304" pitchFamily="18" charset="0"/>
              <a:cs typeface="Times New Roman" panose="02020603050405020304" pitchFamily="18" charset="0"/>
            </a:endParaRPr>
          </a:p>
          <a:p>
            <a:pPr algn="l"/>
            <a:r>
              <a:rPr lang="en-IN" sz="2200" i="1" dirty="0">
                <a:latin typeface="Times New Roman" panose="02020603050405020304" pitchFamily="18" charset="0"/>
                <a:cs typeface="Times New Roman" panose="02020603050405020304" pitchFamily="18" charset="0"/>
              </a:rPr>
              <a:t> </a:t>
            </a:r>
            <a:endParaRPr lang="en-IN" sz="1800" i="1" dirty="0">
              <a:latin typeface="Times New Roman" panose="02020603050405020304" pitchFamily="18" charset="0"/>
              <a:cs typeface="Times New Roman" panose="02020603050405020304" pitchFamily="18" charset="0"/>
            </a:endParaRPr>
          </a:p>
          <a:p>
            <a:pPr algn="l"/>
            <a:endParaRPr lang="en-IN" sz="1800" i="1" dirty="0">
              <a:latin typeface="Times New Roman" panose="02020603050405020304" pitchFamily="18" charset="0"/>
              <a:cs typeface="Times New Roman" panose="02020603050405020304" pitchFamily="18" charset="0"/>
            </a:endParaRPr>
          </a:p>
          <a:p>
            <a:pPr algn="l"/>
            <a:endParaRPr lang="en-IN" sz="22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653888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22879F6-B282-4731-B786-5A6519B17E33}"/>
              </a:ext>
            </a:extLst>
          </p:cNvPr>
          <p:cNvSpPr>
            <a:spLocks noGrp="1"/>
          </p:cNvSpPr>
          <p:nvPr>
            <p:ph idx="1"/>
          </p:nvPr>
        </p:nvSpPr>
        <p:spPr>
          <a:xfrm>
            <a:off x="838200" y="283779"/>
            <a:ext cx="10515600" cy="5893184"/>
          </a:xfrm>
        </p:spPr>
        <p:txBody>
          <a:bodyPr>
            <a:noAutofit/>
          </a:bodyPr>
          <a:lstStyle/>
          <a:p>
            <a:pPr marL="0" indent="0" algn="just">
              <a:lnSpc>
                <a:spcPct val="107000"/>
              </a:lnSpc>
              <a:spcAft>
                <a:spcPts val="800"/>
              </a:spcAft>
              <a:buNone/>
            </a:pPr>
            <a:r>
              <a:rPr lang="en-IN" sz="36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What causes inflation?</a:t>
            </a:r>
            <a:endParaRPr lang="en-IN" sz="3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Causes of Inflation</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Theories of Inflation</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n-IN" sz="22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22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T</a:t>
            </a:r>
            <a:r>
              <a:rPr lang="en-IN" sz="22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he Classical View</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To the Classical economists, the only cause of an increase in the aggregate demand and therefore, only cause of inflation, was an increase in money supply.</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2200" b="1"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The Keynesian View</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Keynes too, postulated that inflation is caused by increase in the aggregate demand. But, according to Keynes, the aggregate demand might increase because of increase in real factors. </a:t>
            </a:r>
            <a:endParaRPr lang="en-IN" sz="2200" dirty="0"/>
          </a:p>
        </p:txBody>
      </p:sp>
    </p:spTree>
    <p:extLst>
      <p:ext uri="{BB962C8B-B14F-4D97-AF65-F5344CB8AC3E}">
        <p14:creationId xmlns:p14="http://schemas.microsoft.com/office/powerpoint/2010/main" xmlns="" val="1581099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8B4730-008A-4254-BCC4-3772B323FACB}"/>
              </a:ext>
            </a:extLst>
          </p:cNvPr>
          <p:cNvSpPr>
            <a:spLocks noGrp="1"/>
          </p:cNvSpPr>
          <p:nvPr>
            <p:ph type="title"/>
          </p:nvPr>
        </p:nvSpPr>
        <p:spPr>
          <a:xfrm>
            <a:off x="838200" y="365125"/>
            <a:ext cx="10515600" cy="801523"/>
          </a:xfrm>
        </p:spPr>
        <p:txBody>
          <a:bodyPr>
            <a:normAutofit/>
          </a:bodyPr>
          <a:lstStyle/>
          <a:p>
            <a:r>
              <a:rPr lang="en-IN" sz="3200" dirty="0">
                <a:solidFill>
                  <a:srgbClr val="C00000"/>
                </a:solidFill>
              </a:rPr>
              <a:t>What Causes Inflation?</a:t>
            </a:r>
          </a:p>
        </p:txBody>
      </p:sp>
      <p:sp>
        <p:nvSpPr>
          <p:cNvPr id="3" name="Content Placeholder 2">
            <a:extLst>
              <a:ext uri="{FF2B5EF4-FFF2-40B4-BE49-F238E27FC236}">
                <a16:creationId xmlns:a16="http://schemas.microsoft.com/office/drawing/2014/main" xmlns="" id="{01288598-E34A-412E-B6AE-326E9F25677F}"/>
              </a:ext>
            </a:extLst>
          </p:cNvPr>
          <p:cNvSpPr>
            <a:spLocks noGrp="1"/>
          </p:cNvSpPr>
          <p:nvPr>
            <p:ph idx="1"/>
          </p:nvPr>
        </p:nvSpPr>
        <p:spPr>
          <a:xfrm>
            <a:off x="838200" y="945931"/>
            <a:ext cx="10515600" cy="5336135"/>
          </a:xfrm>
        </p:spPr>
        <p:txBody>
          <a:bodyPr>
            <a:normAutofit lnSpcReduction="10000"/>
          </a:bodyPr>
          <a:lstStyle/>
          <a:p>
            <a:pPr algn="just">
              <a:lnSpc>
                <a:spcPct val="107000"/>
              </a:lnSpc>
              <a:spcAft>
                <a:spcPts val="800"/>
              </a:spcAft>
            </a:pPr>
            <a:r>
              <a:rPr lang="en-IN" sz="2400" b="1" dirty="0">
                <a:solidFill>
                  <a:schemeClr val="accent1"/>
                </a:solidFill>
                <a:latin typeface="Times New Roman" panose="02020603050405020304" pitchFamily="18" charset="0"/>
                <a:ea typeface="Calibri" panose="020F0502020204030204" pitchFamily="34" charset="0"/>
                <a:cs typeface="Times New Roman" panose="02020603050405020304" pitchFamily="18" charset="0"/>
              </a:rPr>
              <a:t>Keynesian View</a:t>
            </a:r>
            <a:r>
              <a:rPr lang="en-IN" sz="2400" dirty="0">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en-IN" sz="2400" dirty="0">
                <a:latin typeface="Times New Roman" panose="02020603050405020304" pitchFamily="18" charset="0"/>
                <a:ea typeface="Calibri" panose="020F0502020204030204" pitchFamily="34" charset="0"/>
                <a:cs typeface="Times New Roman" panose="02020603050405020304" pitchFamily="18" charset="0"/>
              </a:rPr>
              <a:t>I</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nflation can result when either consumption demand, investment demand, or government expenditure</a:t>
            </a:r>
            <a:r>
              <a:rPr lang="en-IN" sz="2400" dirty="0">
                <a:latin typeface="Times New Roman" panose="02020603050405020304" pitchFamily="18" charset="0"/>
                <a:ea typeface="Calibri" panose="020F0502020204030204" pitchFamily="34" charset="0"/>
                <a:cs typeface="Times New Roman" panose="02020603050405020304" pitchFamily="18" charset="0"/>
              </a:rPr>
              <a:t> rises causing </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an increase in aggregate demand with unchanged aggregate supply.</a:t>
            </a:r>
          </a:p>
          <a:p>
            <a:pPr marL="0" indent="0" algn="just">
              <a:lnSpc>
                <a:spcPct val="107000"/>
              </a:lnSpc>
              <a:spcAft>
                <a:spcPts val="800"/>
              </a:spcAft>
              <a:buNone/>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This creates a demand-supply gap which Keynes called the </a:t>
            </a:r>
            <a:r>
              <a:rPr lang="en-IN" sz="24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‘inflationary gap’</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This </a:t>
            </a:r>
            <a:r>
              <a:rPr lang="en-IN" sz="2400" b="1" i="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inflationary gap </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was the cause of inflation, according to Keynes.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2400" dirty="0">
              <a:solidFill>
                <a:srgbClr val="C00000"/>
              </a:solidFill>
            </a:endParaRPr>
          </a:p>
          <a:p>
            <a:r>
              <a:rPr lang="en-IN"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In Keynes’s view, </a:t>
            </a:r>
            <a:r>
              <a:rPr lang="en-IN" b="1"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inflationary gap is the gap between the planned expenditure and the real output available at full employment.</a:t>
            </a:r>
          </a:p>
          <a:p>
            <a:r>
              <a:rPr lang="en-IN" sz="2400"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Combine this discussion with Sir’s presentation of </a:t>
            </a:r>
            <a:r>
              <a:rPr lang="en-IN" sz="2400" i="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Infl</a:t>
            </a:r>
            <a:r>
              <a:rPr lang="en-IN" sz="2400"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Gap &amp; DD-Cost Push.</a:t>
            </a:r>
          </a:p>
          <a:p>
            <a:r>
              <a:rPr lang="en-IN" sz="2400"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Also cut out this </a:t>
            </a:r>
            <a:r>
              <a:rPr lang="en-IN" sz="2400" i="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Presentation drastically.</a:t>
            </a:r>
            <a:endParaRPr lang="en-IN"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xmlns="" val="1269202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F3B2D9-0F05-4A27-8D75-2BDF00669815}"/>
              </a:ext>
            </a:extLst>
          </p:cNvPr>
          <p:cNvSpPr>
            <a:spLocks noGrp="1"/>
          </p:cNvSpPr>
          <p:nvPr>
            <p:ph type="title"/>
          </p:nvPr>
        </p:nvSpPr>
        <p:spPr>
          <a:xfrm>
            <a:off x="838200" y="365126"/>
            <a:ext cx="10515600" cy="1363006"/>
          </a:xfrm>
          <a:solidFill>
            <a:schemeClr val="accent1">
              <a:lumMod val="75000"/>
            </a:schemeClr>
          </a:solidFill>
        </p:spPr>
        <p:txBody>
          <a:bodyPr/>
          <a:lstStyle/>
          <a:p>
            <a:r>
              <a:rPr lang="en-IN" dirty="0">
                <a:solidFill>
                  <a:schemeClr val="bg1"/>
                </a:solidFill>
              </a:rPr>
              <a:t>Inflationary Gap</a:t>
            </a:r>
          </a:p>
        </p:txBody>
      </p:sp>
      <p:sp>
        <p:nvSpPr>
          <p:cNvPr id="10" name="TextBox 9">
            <a:extLst>
              <a:ext uri="{FF2B5EF4-FFF2-40B4-BE49-F238E27FC236}">
                <a16:creationId xmlns:a16="http://schemas.microsoft.com/office/drawing/2014/main" xmlns="" id="{6366F54C-5B09-4E2F-94B1-5A11B6EDC164}"/>
              </a:ext>
            </a:extLst>
          </p:cNvPr>
          <p:cNvSpPr txBox="1"/>
          <p:nvPr/>
        </p:nvSpPr>
        <p:spPr>
          <a:xfrm>
            <a:off x="4429387" y="6387037"/>
            <a:ext cx="2432807" cy="369332"/>
          </a:xfrm>
          <a:prstGeom prst="rect">
            <a:avLst/>
          </a:prstGeom>
          <a:solidFill>
            <a:srgbClr val="0070C0"/>
          </a:solidFill>
        </p:spPr>
        <p:txBody>
          <a:bodyPr wrap="square" rtlCol="0">
            <a:spAutoFit/>
          </a:bodyPr>
          <a:lstStyle/>
          <a:p>
            <a:r>
              <a:rPr lang="en-IN" dirty="0">
                <a:solidFill>
                  <a:schemeClr val="bg1"/>
                </a:solidFill>
              </a:rPr>
              <a:t>Fig 1: Inflationary Gap</a:t>
            </a:r>
          </a:p>
        </p:txBody>
      </p:sp>
      <p:sp>
        <p:nvSpPr>
          <p:cNvPr id="12" name="Content Placeholder 11">
            <a:extLst>
              <a:ext uri="{FF2B5EF4-FFF2-40B4-BE49-F238E27FC236}">
                <a16:creationId xmlns:a16="http://schemas.microsoft.com/office/drawing/2014/main" xmlns="" id="{CF9A35B9-B561-4B0A-868A-AC404F2C897B}"/>
              </a:ext>
            </a:extLst>
          </p:cNvPr>
          <p:cNvSpPr>
            <a:spLocks noGrp="1"/>
          </p:cNvSpPr>
          <p:nvPr>
            <p:ph idx="1"/>
          </p:nvPr>
        </p:nvSpPr>
        <p:spPr/>
        <p:txBody>
          <a:bodyPr/>
          <a:lstStyle/>
          <a:p>
            <a:endParaRPr lang="en-IN" dirty="0"/>
          </a:p>
        </p:txBody>
      </p:sp>
      <p:pic>
        <p:nvPicPr>
          <p:cNvPr id="1030" name="Picture 6" descr="What is an Inflationary Gap? - The FinAnalyst">
            <a:extLst>
              <a:ext uri="{FF2B5EF4-FFF2-40B4-BE49-F238E27FC236}">
                <a16:creationId xmlns:a16="http://schemas.microsoft.com/office/drawing/2014/main" xmlns="" id="{6202524E-A3E0-46A9-B71E-5E9A095557E7}"/>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29761" y="1841827"/>
            <a:ext cx="5083729" cy="454260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1915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629B35E-4148-4317-B87B-2C2D5F9E454B}"/>
              </a:ext>
            </a:extLst>
          </p:cNvPr>
          <p:cNvSpPr>
            <a:spLocks noGrp="1"/>
          </p:cNvSpPr>
          <p:nvPr>
            <p:ph idx="1"/>
          </p:nvPr>
        </p:nvSpPr>
        <p:spPr>
          <a:xfrm>
            <a:off x="838200" y="525517"/>
            <a:ext cx="10515600" cy="5651446"/>
          </a:xfrm>
        </p:spPr>
        <p:txBody>
          <a:bodyPr>
            <a:normAutofit fontScale="92500" lnSpcReduction="20000"/>
          </a:bodyPr>
          <a:lstStyle/>
          <a:p>
            <a:pPr marL="0" indent="0" algn="just">
              <a:lnSpc>
                <a:spcPct val="107000"/>
              </a:lnSpc>
              <a:spcAft>
                <a:spcPts val="800"/>
              </a:spcAft>
              <a:buNone/>
            </a:pPr>
            <a:r>
              <a:rPr lang="en-IN" sz="2400" b="1"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Demand-Pull and Cost-Push Inflation</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The modern theory of inflation is a synthesis of Classical and Keynesian theories of inflation, showing that </a:t>
            </a:r>
            <a:r>
              <a:rPr lang="en-IN" sz="2200" dirty="0">
                <a:latin typeface="Times New Roman" panose="02020603050405020304" pitchFamily="18" charset="0"/>
                <a:ea typeface="Calibri" panose="020F0502020204030204" pitchFamily="34" charset="0"/>
                <a:cs typeface="Times New Roman" panose="02020603050405020304" pitchFamily="18" charset="0"/>
              </a:rPr>
              <a:t>i</a:t>
            </a: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nflation is caused by both </a:t>
            </a:r>
            <a:r>
              <a:rPr lang="en-IN" sz="2200" b="1" i="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demand-side </a:t>
            </a:r>
            <a:r>
              <a:rPr lang="en-IN" sz="22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and </a:t>
            </a:r>
            <a:r>
              <a:rPr lang="en-IN" sz="2200" b="1" i="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supply-side </a:t>
            </a:r>
            <a:r>
              <a:rPr lang="en-IN" sz="22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factors</a:t>
            </a: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The demand-driven inflation is called </a:t>
            </a:r>
            <a:r>
              <a:rPr lang="en-IN" sz="2200" b="1" i="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demand-pull inflation</a:t>
            </a:r>
            <a:r>
              <a:rPr lang="en-IN" sz="22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 while the supply-driven inflation is called </a:t>
            </a:r>
            <a:r>
              <a:rPr lang="en-IN" sz="2200" b="1" i="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cost-push inflation</a:t>
            </a:r>
            <a:r>
              <a:rPr lang="en-IN" sz="22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The two kinds of inflation, viz., </a:t>
            </a:r>
            <a:r>
              <a:rPr lang="en-IN" sz="22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Demand-pull inflation</a:t>
            </a: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IN" sz="22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Cost-push inflation</a:t>
            </a: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 both cause inflation independently, as well as </a:t>
            </a:r>
            <a:r>
              <a:rPr lang="en-IN" sz="2200" i="1" dirty="0">
                <a:effectLst/>
                <a:latin typeface="Times New Roman" panose="02020603050405020304" pitchFamily="18" charset="0"/>
                <a:ea typeface="Calibri" panose="020F0502020204030204" pitchFamily="34" charset="0"/>
                <a:cs typeface="Times New Roman" panose="02020603050405020304" pitchFamily="18" charset="0"/>
              </a:rPr>
              <a:t>interact</a:t>
            </a: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IN" sz="2200" i="1" dirty="0">
                <a:effectLst/>
                <a:latin typeface="Times New Roman" panose="02020603050405020304" pitchFamily="18" charset="0"/>
                <a:ea typeface="Calibri" panose="020F0502020204030204" pitchFamily="34" charset="0"/>
                <a:cs typeface="Times New Roman" panose="02020603050405020304" pitchFamily="18" charset="0"/>
              </a:rPr>
              <a:t>accelerate</a:t>
            </a: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 the inflation process.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2600" b="1"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Monetarist and Structuralist</a:t>
            </a:r>
            <a:r>
              <a:rPr lang="en-IN" b="1"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N" sz="26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views</a:t>
            </a:r>
            <a:r>
              <a:rPr lang="en-IN"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r>
              <a:rPr lang="en-IN" sz="1800" b="1"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In addition, the </a:t>
            </a:r>
            <a:r>
              <a:rPr lang="en-IN" sz="2400" b="1"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Monetarist </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view of inflation, led principally by Milton Friedman, sees inflation as essentially an excess demand phenomenon caused by money and money alone.</a:t>
            </a:r>
          </a:p>
          <a:p>
            <a:pPr algn="just">
              <a:lnSpc>
                <a:spcPct val="107000"/>
              </a:lnSpc>
              <a:spcAft>
                <a:spcPts val="800"/>
              </a:spcAft>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IN" sz="2400" b="1"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Structuralist </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view locates inflation, particularly in LDCs, in a number of structural rigidities and bottlenecks that impede supply of output.</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xmlns="" val="2245048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B94D0C-B4EB-4C98-A1BE-253A6CA3E8CF}"/>
              </a:ext>
            </a:extLst>
          </p:cNvPr>
          <p:cNvSpPr>
            <a:spLocks noGrp="1"/>
          </p:cNvSpPr>
          <p:nvPr>
            <p:ph type="title"/>
          </p:nvPr>
        </p:nvSpPr>
        <p:spPr/>
        <p:txBody>
          <a:bodyPr>
            <a:normAutofit/>
          </a:bodyPr>
          <a:lstStyle/>
          <a:p>
            <a:r>
              <a:rPr lang="en-IN"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Modern Monetary Theory (MMT)</a:t>
            </a:r>
            <a:endParaRPr lang="en-IN" sz="3200" dirty="0">
              <a:solidFill>
                <a:srgbClr val="C00000"/>
              </a:solidFill>
            </a:endParaRPr>
          </a:p>
        </p:txBody>
      </p:sp>
      <p:sp>
        <p:nvSpPr>
          <p:cNvPr id="3" name="Content Placeholder 2">
            <a:extLst>
              <a:ext uri="{FF2B5EF4-FFF2-40B4-BE49-F238E27FC236}">
                <a16:creationId xmlns:a16="http://schemas.microsoft.com/office/drawing/2014/main" xmlns="" id="{BA8CCCD9-902F-4D50-AAE5-B9A091A94DD6}"/>
              </a:ext>
            </a:extLst>
          </p:cNvPr>
          <p:cNvSpPr>
            <a:spLocks noGrp="1"/>
          </p:cNvSpPr>
          <p:nvPr>
            <p:ph idx="1"/>
          </p:nvPr>
        </p:nvSpPr>
        <p:spPr/>
        <p:txBody>
          <a:bodyPr>
            <a:normAutofit lnSpcReduction="10000"/>
          </a:bodyPr>
          <a:lstStyle/>
          <a:p>
            <a:pPr algn="just">
              <a:lnSpc>
                <a:spcPct val="107000"/>
              </a:lnSpc>
              <a:spcAft>
                <a:spcPts val="800"/>
              </a:spcAft>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And finally, as Mankiw (2020) points out, proponents of the </a:t>
            </a:r>
            <a:r>
              <a:rPr lang="en-IN"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Modern Monetary Theory (MMT) </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hold a somewhat different view of inflation, </a:t>
            </a:r>
          </a:p>
          <a:p>
            <a:pPr algn="just">
              <a:lnSpc>
                <a:spcPct val="107000"/>
              </a:lnSpc>
              <a:spcAft>
                <a:spcPts val="800"/>
              </a:spcAft>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Mainstream theories generally locate the cause of inflation in excessive growth in aggregate demand, while MMT proponents argue that “inflation gets out of control when workers and capitalists each struggle to claim a larger share of national income”. So, the solution to inflation, according to them, lies in incomes policies, such as government guidelines for wages and prices.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1800" i="1" dirty="0">
                <a:latin typeface="Times New Roman" panose="02020603050405020304" pitchFamily="18" charset="0"/>
                <a:cs typeface="Times New Roman" panose="02020603050405020304" pitchFamily="18" charset="0"/>
              </a:rPr>
              <a:t>N. Gregory Mankiw (2020):</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A </a:t>
            </a:r>
            <a:r>
              <a:rPr lang="en-IN" sz="1800" i="1" dirty="0" err="1">
                <a:effectLst/>
                <a:latin typeface="Times New Roman" panose="02020603050405020304" pitchFamily="18" charset="0"/>
                <a:ea typeface="Calibri" panose="020F0502020204030204" pitchFamily="34" charset="0"/>
                <a:cs typeface="Times New Roman" panose="02020603050405020304" pitchFamily="18" charset="0"/>
              </a:rPr>
              <a:t>Skeptic’s</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 Guide to Modern Monetary Theory, Talk in AEA Meeting, January 2020</a:t>
            </a:r>
            <a:endParaRPr lang="en-IN" sz="1800"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1800" i="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xmlns="" val="1979325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D58638-2D69-48E0-8E84-2991E2E4B0A0}"/>
              </a:ext>
            </a:extLst>
          </p:cNvPr>
          <p:cNvSpPr>
            <a:spLocks noGrp="1"/>
          </p:cNvSpPr>
          <p:nvPr>
            <p:ph type="title"/>
          </p:nvPr>
        </p:nvSpPr>
        <p:spPr>
          <a:xfrm>
            <a:off x="838200" y="365126"/>
            <a:ext cx="10515600" cy="727950"/>
          </a:xfrm>
        </p:spPr>
        <p:txBody>
          <a:bodyPr>
            <a:normAutofit fontScale="90000"/>
          </a:bodyPr>
          <a:lstStyle/>
          <a:p>
            <a:r>
              <a:rPr lang="en-IN"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DEMAND-PULL INFLATION</a:t>
            </a:r>
            <a:r>
              <a:rPr lang="en-IN" sz="4400" dirty="0">
                <a:effectLst/>
                <a:latin typeface="Calibri" panose="020F0502020204030204" pitchFamily="34" charset="0"/>
                <a:ea typeface="Calibri" panose="020F0502020204030204" pitchFamily="34" charset="0"/>
                <a:cs typeface="Times New Roman" panose="02020603050405020304" pitchFamily="18" charset="0"/>
              </a:rPr>
              <a:t/>
            </a:r>
            <a:br>
              <a:rPr lang="en-IN" sz="44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xmlns="" id="{DEADFF0E-9E5B-4097-9A24-BCD8BAB0DFEB}"/>
              </a:ext>
            </a:extLst>
          </p:cNvPr>
          <p:cNvSpPr>
            <a:spLocks noGrp="1"/>
          </p:cNvSpPr>
          <p:nvPr>
            <p:ph idx="1"/>
          </p:nvPr>
        </p:nvSpPr>
        <p:spPr>
          <a:xfrm>
            <a:off x="838200" y="872359"/>
            <a:ext cx="10515600" cy="5304604"/>
          </a:xfrm>
        </p:spPr>
        <p:txBody>
          <a:bodyPr>
            <a:noAutofit/>
          </a:bodyPr>
          <a:lstStyle/>
          <a:p>
            <a:pPr marL="0" indent="0" algn="just">
              <a:lnSpc>
                <a:spcPct val="107000"/>
              </a:lnSpc>
              <a:spcAft>
                <a:spcPts val="800"/>
              </a:spcAft>
              <a:buNone/>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 As mentioned, demand-pull inflation represents a situation where inflation is caused by the pressure of aggregate demand for goods and services exceeding the available supply of output.</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.Suppose in a situation of full employment, the government expenditure or private investment goes up. This generates an inflationary pressure in the economy.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Keynes explained that inflation arises when there occurs an </a:t>
            </a:r>
            <a:r>
              <a:rPr lang="en-IN" sz="2200" b="1" i="1"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inflationary gap </a:t>
            </a: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in the economy which arises when aggregate demand for goods and services exceeds aggregate supply at full-employment level of output. In such a situation, naturally, the price level must rise.</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Thus, </a:t>
            </a:r>
            <a:r>
              <a:rPr lang="en-IN" sz="2400" b="1"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demand-pull inflation is associated with the name of Keynes.</a:t>
            </a: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This imbalance between aggregate demand and supply may be the result of more than one force at work.</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xmlns="" val="1588121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8AF7461-4D4C-4B13-89CF-73DD090802E1}"/>
              </a:ext>
            </a:extLst>
          </p:cNvPr>
          <p:cNvSpPr>
            <a:spLocks noGrp="1"/>
          </p:cNvSpPr>
          <p:nvPr>
            <p:ph idx="1"/>
          </p:nvPr>
        </p:nvSpPr>
        <p:spPr>
          <a:xfrm>
            <a:off x="838200" y="357352"/>
            <a:ext cx="10515600" cy="5819611"/>
          </a:xfrm>
        </p:spPr>
        <p:txBody>
          <a:bodyPr/>
          <a:lstStyle/>
          <a:p>
            <a:pPr algn="just">
              <a:lnSpc>
                <a:spcPct val="107000"/>
              </a:lnSpc>
              <a:spcAft>
                <a:spcPts val="800"/>
              </a:spcAft>
            </a:pPr>
            <a:r>
              <a:rPr lang="en-IN" sz="2400"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When aggregate demand for all purposes—consumption, investment and government expenditure—exceeds the supply of goods at current prices, there is a rise in price level.</a:t>
            </a:r>
            <a:endParaRPr lang="en-IN"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Since inflation is a continuous increase in the price level, not a one-time rise in it, sustained inflation requires continuous increase in aggregate demand</a:t>
            </a:r>
            <a:r>
              <a:rPr lang="en-IN" sz="24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IN"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2200" b="1" u="sng"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Illustration of Cause of Demand-pull inflation:</a:t>
            </a: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Let us assume the government adopts expansionary fiscal policy, that is, increases its expenditure, by borrowing from the Reserve Bank. This will lead to increase in aggregate demand (</a:t>
            </a:r>
            <a:r>
              <a:rPr lang="en-IN" sz="2200" i="1" dirty="0">
                <a:effectLst/>
                <a:latin typeface="Times New Roman" panose="02020603050405020304" pitchFamily="18" charset="0"/>
                <a:ea typeface="Calibri" panose="020F0502020204030204" pitchFamily="34" charset="0"/>
                <a:cs typeface="Times New Roman" panose="02020603050405020304" pitchFamily="18" charset="0"/>
              </a:rPr>
              <a:t>C + I + G</a:t>
            </a: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If aggregate supply of output does not increase or increases by a relatively less amount in the short run, this will cause demand-supply imbalances which will lead to demand-pull inflation in the economy, that is, general rise in price level.</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xmlns="" val="1641951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05BB922-1C1A-4ECF-8A05-3973B1264399}"/>
              </a:ext>
            </a:extLst>
          </p:cNvPr>
          <p:cNvSpPr>
            <a:spLocks noGrp="1"/>
          </p:cNvSpPr>
          <p:nvPr>
            <p:ph idx="1"/>
          </p:nvPr>
        </p:nvSpPr>
        <p:spPr>
          <a:xfrm>
            <a:off x="838200" y="399393"/>
            <a:ext cx="10515600" cy="5777570"/>
          </a:xfrm>
        </p:spPr>
        <p:txBody>
          <a:bodyPr>
            <a:normAutofit/>
          </a:bodyPr>
          <a:lstStyle/>
          <a:p>
            <a:pPr algn="just">
              <a:lnSpc>
                <a:spcPct val="107000"/>
              </a:lnSpc>
              <a:spcAft>
                <a:spcPts val="800"/>
              </a:spcAft>
            </a:pPr>
            <a:endParaRPr lang="en-IN" sz="2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IN" sz="2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Similarly, inflation will result if business firms, expecting higher profits, invest more by borrowing from banks. Inflation will occur by this new investment demand if aggregate supply of output does not increase adequately in the short run.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2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Therefore, </a:t>
            </a:r>
            <a:r>
              <a:rPr lang="en-IN" sz="2200"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demand-pull inflation generally occurs when the economy is already working at full-employment level of resources (or at the “natural rate of unemployment”)</a:t>
            </a:r>
            <a:r>
              <a:rPr lang="en-IN" sz="2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IN"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In the Indian context, owing to difficulty of measuring full-employment output, we use </a:t>
            </a:r>
            <a:r>
              <a:rPr lang="en-IN" sz="2200" b="1" i="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full capacity output of the economy beyond which supply of output cannot be increased</a:t>
            </a:r>
            <a:r>
              <a:rPr lang="en-IN" sz="2200" b="1"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Figure 2 depicts demand-pull inflation.</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2200" dirty="0"/>
          </a:p>
        </p:txBody>
      </p:sp>
    </p:spTree>
    <p:extLst>
      <p:ext uri="{BB962C8B-B14F-4D97-AF65-F5344CB8AC3E}">
        <p14:creationId xmlns:p14="http://schemas.microsoft.com/office/powerpoint/2010/main" xmlns="" val="3322579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F5C654-0924-4101-B07F-0DF1F2D1F195}"/>
              </a:ext>
            </a:extLst>
          </p:cNvPr>
          <p:cNvSpPr>
            <a:spLocks noGrp="1"/>
          </p:cNvSpPr>
          <p:nvPr>
            <p:ph type="title"/>
          </p:nvPr>
        </p:nvSpPr>
        <p:spPr>
          <a:xfrm>
            <a:off x="838200" y="186164"/>
            <a:ext cx="10515600" cy="570296"/>
          </a:xfrm>
          <a:solidFill>
            <a:schemeClr val="accent4">
              <a:lumMod val="20000"/>
              <a:lumOff val="80000"/>
            </a:schemeClr>
          </a:solidFill>
        </p:spPr>
        <p:txBody>
          <a:bodyPr>
            <a:normAutofit fontScale="90000"/>
          </a:bodyPr>
          <a:lstStyle/>
          <a:p>
            <a:r>
              <a:rPr lang="en-IN" sz="3200" dirty="0">
                <a:solidFill>
                  <a:srgbClr val="0070C0"/>
                </a:solidFill>
                <a:latin typeface="Times New Roman" panose="02020603050405020304" pitchFamily="18" charset="0"/>
                <a:cs typeface="Times New Roman" panose="02020603050405020304" pitchFamily="18" charset="0"/>
              </a:rPr>
              <a:t/>
            </a:r>
            <a:br>
              <a:rPr lang="en-IN" sz="3200" dirty="0">
                <a:solidFill>
                  <a:srgbClr val="0070C0"/>
                </a:solidFill>
                <a:latin typeface="Times New Roman" panose="02020603050405020304" pitchFamily="18" charset="0"/>
                <a:cs typeface="Times New Roman" panose="02020603050405020304" pitchFamily="18" charset="0"/>
              </a:rPr>
            </a:br>
            <a:r>
              <a:rPr lang="en-IN" sz="3200" dirty="0">
                <a:solidFill>
                  <a:srgbClr val="0070C0"/>
                </a:solidFill>
                <a:latin typeface="Times New Roman" panose="02020603050405020304" pitchFamily="18" charset="0"/>
                <a:cs typeface="Times New Roman" panose="02020603050405020304" pitchFamily="18" charset="0"/>
              </a:rPr>
              <a:t>Demand-Pull Inflation</a:t>
            </a:r>
            <a:br>
              <a:rPr lang="en-IN" sz="3200" dirty="0">
                <a:solidFill>
                  <a:srgbClr val="0070C0"/>
                </a:solidFill>
                <a:latin typeface="Times New Roman" panose="02020603050405020304" pitchFamily="18" charset="0"/>
                <a:cs typeface="Times New Roman" panose="02020603050405020304" pitchFamily="18" charset="0"/>
              </a:rPr>
            </a:br>
            <a:endParaRPr lang="en-IN" sz="3200" dirty="0">
              <a:solidFill>
                <a:srgbClr val="0070C0"/>
              </a:solidFill>
            </a:endParaRPr>
          </a:p>
        </p:txBody>
      </p:sp>
      <p:sp>
        <p:nvSpPr>
          <p:cNvPr id="3" name="Content Placeholder 2">
            <a:extLst>
              <a:ext uri="{FF2B5EF4-FFF2-40B4-BE49-F238E27FC236}">
                <a16:creationId xmlns:a16="http://schemas.microsoft.com/office/drawing/2014/main" xmlns="" id="{91FED4FE-DB71-40E3-BBC7-FD54A9858A4B}"/>
              </a:ext>
            </a:extLst>
          </p:cNvPr>
          <p:cNvSpPr>
            <a:spLocks noGrp="1"/>
          </p:cNvSpPr>
          <p:nvPr>
            <p:ph idx="1"/>
          </p:nvPr>
        </p:nvSpPr>
        <p:spPr>
          <a:xfrm>
            <a:off x="838200" y="1033485"/>
            <a:ext cx="10515600" cy="5462260"/>
          </a:xfrm>
          <a:solidFill>
            <a:schemeClr val="bg1"/>
          </a:solidFill>
        </p:spPr>
        <p:txBody>
          <a:bodyPr>
            <a:normAutofit/>
          </a:bodyPr>
          <a:lstStyle/>
          <a:p>
            <a:pPr algn="just">
              <a:lnSpc>
                <a:spcPct val="107000"/>
              </a:lnSpc>
              <a:spcAft>
                <a:spcPts val="800"/>
              </a:spcAft>
            </a:pP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To depict demand-pull inflation, we must first distinguish between the </a:t>
            </a:r>
            <a:r>
              <a:rPr lang="en-IN" sz="2000" b="1"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long-run aggregate supply curve (LAS)</a:t>
            </a:r>
            <a:r>
              <a:rPr lang="en-IN" sz="2000" i="1"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IN" sz="2000" b="1"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short-run aggregate supply curve </a:t>
            </a:r>
            <a:r>
              <a:rPr lang="en-IN" sz="20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IN" sz="2000" b="1"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SAS</a:t>
            </a:r>
            <a:r>
              <a:rPr lang="en-IN" sz="20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as in Fig. 2 below</a:t>
            </a:r>
            <a:r>
              <a:rPr lang="en-IN" sz="20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IN"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The long-run aggregate supply curve (</a:t>
            </a:r>
            <a:r>
              <a:rPr lang="en-IN" sz="2000" i="1" dirty="0">
                <a:effectLst/>
                <a:latin typeface="Times New Roman" panose="02020603050405020304" pitchFamily="18" charset="0"/>
                <a:ea typeface="Calibri" panose="020F0502020204030204" pitchFamily="34" charset="0"/>
                <a:cs typeface="Times New Roman" panose="02020603050405020304" pitchFamily="18" charset="0"/>
              </a:rPr>
              <a:t>LAS</a:t>
            </a: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 is a </a:t>
            </a:r>
            <a:r>
              <a:rPr lang="en-IN" sz="2000" i="1" dirty="0">
                <a:effectLst/>
                <a:latin typeface="Times New Roman" panose="02020603050405020304" pitchFamily="18" charset="0"/>
                <a:ea typeface="Calibri" panose="020F0502020204030204" pitchFamily="34" charset="0"/>
                <a:cs typeface="Times New Roman" panose="02020603050405020304" pitchFamily="18" charset="0"/>
              </a:rPr>
              <a:t>vertical line drawn at the full-employment level </a:t>
            </a: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or </a:t>
            </a:r>
            <a:r>
              <a:rPr lang="en-IN" sz="2000" i="1" dirty="0">
                <a:effectLst/>
                <a:latin typeface="Times New Roman" panose="02020603050405020304" pitchFamily="18" charset="0"/>
                <a:ea typeface="Calibri" panose="020F0502020204030204" pitchFamily="34" charset="0"/>
                <a:cs typeface="Times New Roman" panose="02020603050405020304" pitchFamily="18" charset="0"/>
              </a:rPr>
              <a:t>full-capacity output level</a:t>
            </a: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The short-run aggregate supply curve </a:t>
            </a:r>
            <a:r>
              <a:rPr lang="en-IN" sz="2000" i="1" dirty="0">
                <a:effectLst/>
                <a:latin typeface="Times New Roman" panose="02020603050405020304" pitchFamily="18" charset="0"/>
                <a:ea typeface="Calibri" panose="020F0502020204030204" pitchFamily="34" charset="0"/>
                <a:cs typeface="Times New Roman" panose="02020603050405020304" pitchFamily="18" charset="0"/>
              </a:rPr>
              <a:t>SAS</a:t>
            </a: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 slopes upward to the right since more output will be supplied at a higher price because of diminishing returns to labour. The </a:t>
            </a:r>
            <a:r>
              <a:rPr lang="en-IN" sz="2000" i="1" dirty="0">
                <a:effectLst/>
                <a:latin typeface="Times New Roman" panose="02020603050405020304" pitchFamily="18" charset="0"/>
                <a:ea typeface="Calibri" panose="020F0502020204030204" pitchFamily="34" charset="0"/>
                <a:cs typeface="Times New Roman" panose="02020603050405020304" pitchFamily="18" charset="0"/>
              </a:rPr>
              <a:t>wage rate is constant</a:t>
            </a: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 Again, </a:t>
            </a:r>
            <a:r>
              <a:rPr lang="en-IN" sz="2000" i="1" dirty="0">
                <a:latin typeface="Times New Roman" panose="02020603050405020304" pitchFamily="18" charset="0"/>
                <a:ea typeface="Calibri" panose="020F0502020204030204" pitchFamily="34" charset="0"/>
                <a:cs typeface="Times New Roman" panose="02020603050405020304" pitchFamily="18" charset="0"/>
              </a:rPr>
              <a:t>SAS</a:t>
            </a: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 slopes upward to the right even beyond full-employment or potential level of output, because even at full-employment level, some unemployment occurs due to frictional and structural factors and there is scope to increase employment.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Figure 2 below  shows that </a:t>
            </a:r>
            <a:r>
              <a:rPr lang="en-IN" sz="2000" dirty="0">
                <a:latin typeface="Times New Roman" panose="02020603050405020304" pitchFamily="18" charset="0"/>
                <a:ea typeface="Calibri" panose="020F0502020204030204" pitchFamily="34" charset="0"/>
                <a:cs typeface="Times New Roman" panose="02020603050405020304" pitchFamily="18" charset="0"/>
              </a:rPr>
              <a:t>the</a:t>
            </a:r>
            <a:r>
              <a:rPr lang="en-IN"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a:latin typeface="Times New Roman" panose="02020603050405020304" pitchFamily="18" charset="0"/>
                <a:ea typeface="Calibri" panose="020F0502020204030204" pitchFamily="34" charset="0"/>
                <a:cs typeface="Times New Roman" panose="02020603050405020304" pitchFamily="18" charset="0"/>
              </a:rPr>
              <a:t>aggregate demand curve AD1 intersects the short-run aggregate supply curve SAS at point E1. </a:t>
            </a:r>
            <a:r>
              <a:rPr lang="en-IN" sz="2000" i="1" dirty="0">
                <a:latin typeface="Times New Roman" panose="02020603050405020304" pitchFamily="18" charset="0"/>
                <a:ea typeface="Calibri" panose="020F0502020204030204" pitchFamily="34" charset="0"/>
                <a:cs typeface="Times New Roman" panose="02020603050405020304" pitchFamily="18" charset="0"/>
              </a:rPr>
              <a:t>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xmlns="" val="2259755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C39BEA06-3209-48FD-A521-EE5D3D7118B0}"/>
              </a:ext>
            </a:extLst>
          </p:cNvPr>
          <p:cNvSpPr txBox="1"/>
          <p:nvPr/>
        </p:nvSpPr>
        <p:spPr>
          <a:xfrm>
            <a:off x="1221547" y="4168470"/>
            <a:ext cx="3325285" cy="584775"/>
          </a:xfrm>
          <a:prstGeom prst="rect">
            <a:avLst/>
          </a:prstGeom>
          <a:noFill/>
        </p:spPr>
        <p:txBody>
          <a:bodyPr wrap="square" rtlCol="0">
            <a:spAutoFit/>
          </a:bodyPr>
          <a:lstStyle/>
          <a:p>
            <a:pPr algn="ctr"/>
            <a:r>
              <a:rPr lang="en-IN" sz="1600" dirty="0">
                <a:latin typeface="Times New Roman" panose="02020603050405020304" pitchFamily="18" charset="0"/>
                <a:cs typeface="Times New Roman" panose="02020603050405020304" pitchFamily="18" charset="0"/>
              </a:rPr>
              <a:t>Fig. 2: Demand Pull Inflation in Terms of AD-AS</a:t>
            </a:r>
          </a:p>
        </p:txBody>
      </p:sp>
      <p:sp>
        <p:nvSpPr>
          <p:cNvPr id="3" name="TextBox 2">
            <a:extLst>
              <a:ext uri="{FF2B5EF4-FFF2-40B4-BE49-F238E27FC236}">
                <a16:creationId xmlns:a16="http://schemas.microsoft.com/office/drawing/2014/main" xmlns="" id="{8853D2E1-2ADD-4DF7-9A4C-32A2F6155043}"/>
              </a:ext>
            </a:extLst>
          </p:cNvPr>
          <p:cNvSpPr txBox="1"/>
          <p:nvPr/>
        </p:nvSpPr>
        <p:spPr>
          <a:xfrm>
            <a:off x="3239520" y="97391"/>
            <a:ext cx="5404226" cy="523220"/>
          </a:xfrm>
          <a:prstGeom prst="rect">
            <a:avLst/>
          </a:prstGeom>
          <a:noFill/>
        </p:spPr>
        <p:txBody>
          <a:bodyPr wrap="square" rtlCol="0">
            <a:spAutoFit/>
          </a:bodyPr>
          <a:lstStyle/>
          <a:p>
            <a:pPr algn="ctr"/>
            <a:r>
              <a:rPr lang="en-IN" sz="2800" dirty="0">
                <a:solidFill>
                  <a:srgbClr val="C00000"/>
                </a:solidFill>
                <a:latin typeface="Times New Roman" panose="02020603050405020304" pitchFamily="18" charset="0"/>
                <a:cs typeface="Times New Roman" panose="02020603050405020304" pitchFamily="18" charset="0"/>
              </a:rPr>
              <a:t>Demand-Pull Inflation</a:t>
            </a:r>
          </a:p>
        </p:txBody>
      </p:sp>
      <p:sp>
        <p:nvSpPr>
          <p:cNvPr id="2" name="Content Placeholder 1">
            <a:extLst>
              <a:ext uri="{FF2B5EF4-FFF2-40B4-BE49-F238E27FC236}">
                <a16:creationId xmlns:a16="http://schemas.microsoft.com/office/drawing/2014/main" xmlns="" id="{86ED717F-E36E-4FA9-A928-8EE6F4B1C1A5}"/>
              </a:ext>
            </a:extLst>
          </p:cNvPr>
          <p:cNvSpPr>
            <a:spLocks noGrp="1"/>
          </p:cNvSpPr>
          <p:nvPr>
            <p:ph idx="1"/>
          </p:nvPr>
        </p:nvSpPr>
        <p:spPr>
          <a:xfrm>
            <a:off x="5189290" y="664143"/>
            <a:ext cx="6412684" cy="4302139"/>
          </a:xfrm>
          <a:ln w="12700">
            <a:solidFill>
              <a:srgbClr val="00B050"/>
            </a:solidFill>
          </a:ln>
        </p:spPr>
        <p:txBody>
          <a:bodyPr>
            <a:noAutofit/>
          </a:bodyPr>
          <a:lstStyle/>
          <a:p>
            <a:pPr algn="just"/>
            <a:r>
              <a:rPr lang="en-IN"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We begin at point </a:t>
            </a:r>
            <a:r>
              <a:rPr lang="en-IN" sz="1600"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E</a:t>
            </a:r>
            <a:r>
              <a:rPr lang="en-IN" sz="1600"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1 </a:t>
            </a:r>
            <a:r>
              <a:rPr lang="en-IN" sz="16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where the</a:t>
            </a:r>
            <a:r>
              <a:rPr lang="en-IN" sz="1600"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IN" sz="16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equilibrium between AD1 and SAS yields</a:t>
            </a:r>
            <a:r>
              <a:rPr lang="en-IN" sz="1600"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IN"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the output level </a:t>
            </a:r>
            <a:r>
              <a:rPr lang="en-IN" sz="1600"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Y1 </a:t>
            </a:r>
            <a:r>
              <a:rPr lang="en-IN"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and price level </a:t>
            </a:r>
            <a:r>
              <a:rPr lang="en-IN" sz="1600"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P</a:t>
            </a:r>
            <a:r>
              <a:rPr lang="en-IN"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1. Also, given LAS, the long-run full-employment (potential) GDP level is at Y3.</a:t>
            </a:r>
          </a:p>
          <a:p>
            <a:pPr algn="just">
              <a:lnSpc>
                <a:spcPct val="107000"/>
              </a:lnSpc>
              <a:spcAft>
                <a:spcPts val="800"/>
              </a:spcAft>
            </a:pPr>
            <a:r>
              <a:rPr lang="en-IN"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Now suppose without increasing taxes government increases its expenditure on goods and services and finances it through money financing from the Central Bank. </a:t>
            </a:r>
            <a:endParaRPr lang="en-IN"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As government expenditure increases, aggregate demand curve shifts out to the right to </a:t>
            </a:r>
            <a:r>
              <a:rPr lang="en-IN" sz="1600"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AD</a:t>
            </a:r>
            <a:r>
              <a:rPr lang="en-IN" sz="1600"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2. </a:t>
            </a:r>
          </a:p>
          <a:p>
            <a:pPr algn="just">
              <a:lnSpc>
                <a:spcPct val="107000"/>
              </a:lnSpc>
              <a:spcAft>
                <a:spcPts val="800"/>
              </a:spcAft>
            </a:pPr>
            <a:r>
              <a:rPr lang="en-IN" sz="1600"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AD2</a:t>
            </a:r>
            <a:r>
              <a:rPr lang="en-IN"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intersects the short-run aggregate supply curve </a:t>
            </a:r>
            <a:r>
              <a:rPr lang="en-IN" sz="1600"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SAS</a:t>
            </a:r>
            <a:r>
              <a:rPr lang="en-IN"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point </a:t>
            </a:r>
            <a:r>
              <a:rPr lang="en-IN" sz="1600"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E</a:t>
            </a:r>
            <a:r>
              <a:rPr lang="en-IN"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2. As a result price level rises to </a:t>
            </a:r>
            <a:r>
              <a:rPr lang="en-IN" sz="1600"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P</a:t>
            </a:r>
            <a:r>
              <a:rPr lang="en-IN"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2 and real GDP to </a:t>
            </a:r>
            <a:r>
              <a:rPr lang="en-IN" sz="1600"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Y</a:t>
            </a:r>
            <a:r>
              <a:rPr lang="en-IN" sz="1600"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2</a:t>
            </a:r>
            <a:r>
              <a:rPr lang="en-IN"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r>
              <a:rPr lang="en-IN"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Note that the price level has risen as a result of rightward shift in aggregate demand curve to </a:t>
            </a:r>
            <a:r>
              <a:rPr lang="en-IN" sz="1600"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AD</a:t>
            </a:r>
            <a:r>
              <a:rPr lang="en-IN" sz="1600"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2</a:t>
            </a:r>
            <a:r>
              <a:rPr lang="en-IN"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Further increases in aggregate demand would result in a price level P3 and output </a:t>
            </a:r>
            <a:r>
              <a:rPr lang="en-IN" sz="16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Y3.</a:t>
            </a:r>
            <a:r>
              <a:rPr lang="en-IN"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IN" sz="1600" dirty="0"/>
          </a:p>
        </p:txBody>
      </p:sp>
      <p:pic>
        <p:nvPicPr>
          <p:cNvPr id="5" name="Picture 2" descr="Demand Pull Inflation (Definition, Example) | Demand Pull Inflation Causes">
            <a:extLst>
              <a:ext uri="{FF2B5EF4-FFF2-40B4-BE49-F238E27FC236}">
                <a16:creationId xmlns:a16="http://schemas.microsoft.com/office/drawing/2014/main" xmlns="" id="{4EB6A008-C0D1-43B3-8AA3-1615BEE4F522}"/>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90026" y="620611"/>
            <a:ext cx="4552950" cy="36385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a:extLst>
              <a:ext uri="{FF2B5EF4-FFF2-40B4-BE49-F238E27FC236}">
                <a16:creationId xmlns:a16="http://schemas.microsoft.com/office/drawing/2014/main" xmlns="" id="{D43A2787-D5CC-472B-A7BD-E5B270C85C88}"/>
              </a:ext>
            </a:extLst>
          </p:cNvPr>
          <p:cNvSpPr txBox="1"/>
          <p:nvPr/>
        </p:nvSpPr>
        <p:spPr>
          <a:xfrm>
            <a:off x="3120705" y="924867"/>
            <a:ext cx="612397" cy="369332"/>
          </a:xfrm>
          <a:prstGeom prst="rect">
            <a:avLst/>
          </a:prstGeom>
          <a:noFill/>
        </p:spPr>
        <p:txBody>
          <a:bodyPr wrap="square" rtlCol="0">
            <a:spAutoFit/>
          </a:bodyPr>
          <a:lstStyle/>
          <a:p>
            <a:r>
              <a:rPr lang="en-US" dirty="0"/>
              <a:t>LAS</a:t>
            </a:r>
            <a:endParaRPr lang="en-IN" dirty="0"/>
          </a:p>
        </p:txBody>
      </p:sp>
      <p:sp>
        <p:nvSpPr>
          <p:cNvPr id="8" name="TextBox 7">
            <a:extLst>
              <a:ext uri="{FF2B5EF4-FFF2-40B4-BE49-F238E27FC236}">
                <a16:creationId xmlns:a16="http://schemas.microsoft.com/office/drawing/2014/main" xmlns="" id="{3BC4C9D2-0C9D-41E8-B18C-B937E2BB3DC3}"/>
              </a:ext>
            </a:extLst>
          </p:cNvPr>
          <p:cNvSpPr txBox="1"/>
          <p:nvPr/>
        </p:nvSpPr>
        <p:spPr>
          <a:xfrm>
            <a:off x="3583498" y="1209413"/>
            <a:ext cx="612397" cy="369332"/>
          </a:xfrm>
          <a:prstGeom prst="rect">
            <a:avLst/>
          </a:prstGeom>
          <a:noFill/>
        </p:spPr>
        <p:txBody>
          <a:bodyPr wrap="square" rtlCol="0">
            <a:spAutoFit/>
          </a:bodyPr>
          <a:lstStyle/>
          <a:p>
            <a:r>
              <a:rPr lang="en-US" dirty="0"/>
              <a:t>SAS</a:t>
            </a:r>
            <a:endParaRPr lang="en-IN" dirty="0"/>
          </a:p>
        </p:txBody>
      </p:sp>
      <p:sp>
        <p:nvSpPr>
          <p:cNvPr id="9" name="TextBox 8">
            <a:extLst>
              <a:ext uri="{FF2B5EF4-FFF2-40B4-BE49-F238E27FC236}">
                <a16:creationId xmlns:a16="http://schemas.microsoft.com/office/drawing/2014/main" xmlns="" id="{97E7859E-AF4C-4113-98D3-833472D1ED57}"/>
              </a:ext>
            </a:extLst>
          </p:cNvPr>
          <p:cNvSpPr txBox="1"/>
          <p:nvPr/>
        </p:nvSpPr>
        <p:spPr>
          <a:xfrm>
            <a:off x="3129793" y="882922"/>
            <a:ext cx="612397" cy="369332"/>
          </a:xfrm>
          <a:prstGeom prst="rect">
            <a:avLst/>
          </a:prstGeom>
          <a:solidFill>
            <a:schemeClr val="tx1"/>
          </a:solidFill>
        </p:spPr>
        <p:txBody>
          <a:bodyPr wrap="square" rtlCol="0">
            <a:spAutoFit/>
          </a:bodyPr>
          <a:lstStyle/>
          <a:p>
            <a:r>
              <a:rPr lang="en-US" dirty="0">
                <a:solidFill>
                  <a:schemeClr val="bg1"/>
                </a:solidFill>
              </a:rPr>
              <a:t>LAS</a:t>
            </a:r>
            <a:endParaRPr lang="en-IN" dirty="0">
              <a:solidFill>
                <a:schemeClr val="bg1"/>
              </a:solidFill>
            </a:endParaRPr>
          </a:p>
        </p:txBody>
      </p:sp>
      <p:sp>
        <p:nvSpPr>
          <p:cNvPr id="10" name="TextBox 9">
            <a:extLst>
              <a:ext uri="{FF2B5EF4-FFF2-40B4-BE49-F238E27FC236}">
                <a16:creationId xmlns:a16="http://schemas.microsoft.com/office/drawing/2014/main" xmlns="" id="{3F33FFB2-8C8B-492B-9F6A-F41C47381C56}"/>
              </a:ext>
            </a:extLst>
          </p:cNvPr>
          <p:cNvSpPr txBox="1"/>
          <p:nvPr/>
        </p:nvSpPr>
        <p:spPr>
          <a:xfrm>
            <a:off x="3715624" y="1268136"/>
            <a:ext cx="612397" cy="369332"/>
          </a:xfrm>
          <a:prstGeom prst="rect">
            <a:avLst/>
          </a:prstGeom>
          <a:solidFill>
            <a:schemeClr val="tx1"/>
          </a:solidFill>
        </p:spPr>
        <p:txBody>
          <a:bodyPr wrap="square" rtlCol="0">
            <a:spAutoFit/>
          </a:bodyPr>
          <a:lstStyle/>
          <a:p>
            <a:r>
              <a:rPr lang="en-US" dirty="0">
                <a:solidFill>
                  <a:schemeClr val="bg1"/>
                </a:solidFill>
              </a:rPr>
              <a:t>SAS</a:t>
            </a:r>
            <a:endParaRPr lang="en-IN" dirty="0">
              <a:solidFill>
                <a:schemeClr val="bg1"/>
              </a:solidFill>
            </a:endParaRPr>
          </a:p>
        </p:txBody>
      </p:sp>
      <p:sp>
        <p:nvSpPr>
          <p:cNvPr id="7" name="TextBox 6">
            <a:extLst>
              <a:ext uri="{FF2B5EF4-FFF2-40B4-BE49-F238E27FC236}">
                <a16:creationId xmlns:a16="http://schemas.microsoft.com/office/drawing/2014/main" xmlns="" id="{3693E70E-82A5-4A44-9332-C149B3ED7E46}"/>
              </a:ext>
            </a:extLst>
          </p:cNvPr>
          <p:cNvSpPr txBox="1"/>
          <p:nvPr/>
        </p:nvSpPr>
        <p:spPr>
          <a:xfrm>
            <a:off x="2362895" y="2401687"/>
            <a:ext cx="511729" cy="307777"/>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E1</a:t>
            </a:r>
            <a:endParaRPr lang="en-IN" sz="1400"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xmlns="" id="{BFADF261-0B2D-42CF-8F66-5D1A02BD886C}"/>
              </a:ext>
            </a:extLst>
          </p:cNvPr>
          <p:cNvSpPr txBox="1"/>
          <p:nvPr/>
        </p:nvSpPr>
        <p:spPr>
          <a:xfrm>
            <a:off x="2694263" y="2158856"/>
            <a:ext cx="511729" cy="307777"/>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E2</a:t>
            </a:r>
            <a:endParaRPr lang="en-IN" sz="1400"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xmlns="" id="{A3F3943A-9825-4C1E-9D5A-3A284F427D29}"/>
              </a:ext>
            </a:extLst>
          </p:cNvPr>
          <p:cNvSpPr txBox="1"/>
          <p:nvPr/>
        </p:nvSpPr>
        <p:spPr>
          <a:xfrm>
            <a:off x="931178" y="5080014"/>
            <a:ext cx="10670796" cy="1756186"/>
          </a:xfrm>
          <a:prstGeom prst="rect">
            <a:avLst/>
          </a:prstGeom>
          <a:solidFill>
            <a:srgbClr val="C00000"/>
          </a:solidFill>
        </p:spPr>
        <p:txBody>
          <a:bodyPr wrap="square" rtlCol="0">
            <a:spAutoFit/>
          </a:bodyPr>
          <a:lstStyle/>
          <a:p>
            <a:pPr algn="just">
              <a:lnSpc>
                <a:spcPct val="107000"/>
              </a:lnSpc>
              <a:spcAft>
                <a:spcPts val="800"/>
              </a:spcAft>
            </a:pPr>
            <a:r>
              <a:rPr lang="en-IN" sz="2400"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Thus, in demand-pull inflation, the aggregate demand schedule is shifted up to the right. The price level rises because aggregate demand has increased relative to the aggregate supply, that is, due to demand-supply imbalances</a:t>
            </a:r>
            <a:r>
              <a:rPr lang="en-IN"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pPr>
            <a:r>
              <a:rPr lang="en-IN"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This is the most basic depiction of demand-pull inflation.</a:t>
            </a:r>
            <a:endParaRPr lang="en-IN" sz="2400" dirty="0">
              <a:solidFill>
                <a:schemeClr val="bg1"/>
              </a:solidFill>
            </a:endParaRPr>
          </a:p>
        </p:txBody>
      </p:sp>
      <p:sp>
        <p:nvSpPr>
          <p:cNvPr id="16" name="TextBox 15">
            <a:extLst>
              <a:ext uri="{FF2B5EF4-FFF2-40B4-BE49-F238E27FC236}">
                <a16:creationId xmlns:a16="http://schemas.microsoft.com/office/drawing/2014/main" xmlns="" id="{5118DB6F-A50B-41E1-AB5C-878B2FA1C86A}"/>
              </a:ext>
            </a:extLst>
          </p:cNvPr>
          <p:cNvSpPr txBox="1"/>
          <p:nvPr/>
        </p:nvSpPr>
        <p:spPr>
          <a:xfrm>
            <a:off x="3064777" y="1883417"/>
            <a:ext cx="511729" cy="307777"/>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E3</a:t>
            </a:r>
            <a:endParaRPr lang="en-IN"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1266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53243D-E9C5-4D3B-9201-C9E4417C82CF}"/>
              </a:ext>
            </a:extLst>
          </p:cNvPr>
          <p:cNvSpPr>
            <a:spLocks noGrp="1"/>
          </p:cNvSpPr>
          <p:nvPr>
            <p:ph type="title"/>
          </p:nvPr>
        </p:nvSpPr>
        <p:spPr>
          <a:xfrm>
            <a:off x="838200" y="365125"/>
            <a:ext cx="10515600" cy="834501"/>
          </a:xfrm>
        </p:spPr>
        <p:txBody>
          <a:bodyPr>
            <a:normAutofit/>
          </a:bodyPr>
          <a:lstStyle/>
          <a:p>
            <a:r>
              <a:rPr lang="en-US" sz="3200" dirty="0">
                <a:solidFill>
                  <a:srgbClr val="C00000"/>
                </a:solidFill>
              </a:rPr>
              <a:t>INFLATION</a:t>
            </a:r>
            <a:endParaRPr lang="en-IN" sz="3200" dirty="0">
              <a:solidFill>
                <a:srgbClr val="C00000"/>
              </a:solidFill>
            </a:endParaRPr>
          </a:p>
        </p:txBody>
      </p:sp>
      <p:sp>
        <p:nvSpPr>
          <p:cNvPr id="3" name="Content Placeholder 2">
            <a:extLst>
              <a:ext uri="{FF2B5EF4-FFF2-40B4-BE49-F238E27FC236}">
                <a16:creationId xmlns:a16="http://schemas.microsoft.com/office/drawing/2014/main" xmlns="" id="{076B61AF-9095-4EE9-BBDA-3350E5E9AFB7}"/>
              </a:ext>
            </a:extLst>
          </p:cNvPr>
          <p:cNvSpPr>
            <a:spLocks noGrp="1"/>
          </p:cNvSpPr>
          <p:nvPr>
            <p:ph idx="1"/>
          </p:nvPr>
        </p:nvSpPr>
        <p:spPr>
          <a:xfrm>
            <a:off x="838200" y="1291905"/>
            <a:ext cx="10515600" cy="4885058"/>
          </a:xfrm>
        </p:spPr>
        <p:txBody>
          <a:bodyPr>
            <a:normAutofit lnSpcReduction="10000"/>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2000" u="sng" dirty="0">
              <a:solidFill>
                <a:srgbClr val="C00000"/>
              </a:solidFill>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000" b="0"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In this Presentation:</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Meaning &amp; Definition of Inflation-- Types of Inflation (Rate-based &amp; Cause based)--- Introducing Causes of Inflation / Theories of Inflation--- Process of </a:t>
            </a:r>
            <a:r>
              <a:rPr lang="en-US" sz="1800" dirty="0">
                <a:solidFill>
                  <a:prstClr val="black"/>
                </a:solidFill>
                <a:latin typeface="Times New Roman" panose="02020603050405020304" pitchFamily="18" charset="0"/>
                <a:cs typeface="Times New Roman" panose="02020603050405020304" pitchFamily="18" charset="0"/>
              </a:rPr>
              <a:t>D</a:t>
            </a:r>
            <a:r>
              <a:rPr kumimoji="0" lang="en-US" sz="1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emand</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-Pull Inflation and Cost-Push Inflation--- Interaction of Demand-Pull and Cost-Push Inflation</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1800" dirty="0">
              <a:solidFill>
                <a:prstClr val="black"/>
              </a:solidFill>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indent="0" algn="l">
              <a:buNone/>
            </a:pPr>
            <a:r>
              <a:rPr lang="en-IN" sz="1800" i="1" dirty="0">
                <a:latin typeface="Times New Roman" panose="02020603050405020304" pitchFamily="18" charset="0"/>
                <a:cs typeface="Times New Roman" panose="02020603050405020304" pitchFamily="18" charset="0"/>
              </a:rPr>
              <a:t>References for this Section:</a:t>
            </a:r>
          </a:p>
          <a:p>
            <a:pPr marL="457200" indent="-457200" algn="l">
              <a:buAutoNum type="arabicPeriod"/>
            </a:pPr>
            <a:r>
              <a:rPr lang="en-IN" sz="1800" i="1" dirty="0">
                <a:latin typeface="Times New Roman" panose="02020603050405020304" pitchFamily="18" charset="0"/>
                <a:cs typeface="Times New Roman" panose="02020603050405020304" pitchFamily="18" charset="0"/>
              </a:rPr>
              <a:t>D.N. Dwivedi: Macroeconomics: Theory &amp; Policy, 2001 Ed.</a:t>
            </a:r>
          </a:p>
          <a:p>
            <a:pPr marL="457200" indent="-457200" algn="l">
              <a:buAutoNum type="arabicPeriod"/>
            </a:pPr>
            <a:r>
              <a:rPr lang="en-IN" sz="1800" i="1" dirty="0">
                <a:latin typeface="Times New Roman" panose="02020603050405020304" pitchFamily="18" charset="0"/>
                <a:cs typeface="Times New Roman" panose="02020603050405020304" pitchFamily="18" charset="0"/>
              </a:rPr>
              <a:t>H.L. Ahuja: Macroeconomics: Theory &amp; Policy, 19</a:t>
            </a:r>
            <a:r>
              <a:rPr lang="en-IN" sz="1800" i="1" baseline="30000" dirty="0">
                <a:latin typeface="Times New Roman" panose="02020603050405020304" pitchFamily="18" charset="0"/>
                <a:cs typeface="Times New Roman" panose="02020603050405020304" pitchFamily="18" charset="0"/>
              </a:rPr>
              <a:t>th</a:t>
            </a:r>
            <a:r>
              <a:rPr lang="en-IN" sz="1800" i="1" dirty="0">
                <a:latin typeface="Times New Roman" panose="02020603050405020304" pitchFamily="18" charset="0"/>
                <a:cs typeface="Times New Roman" panose="02020603050405020304" pitchFamily="18" charset="0"/>
              </a:rPr>
              <a:t> Ed.</a:t>
            </a:r>
          </a:p>
          <a:p>
            <a:pPr marL="457200" indent="-457200" algn="l">
              <a:buFont typeface="Arial" panose="020B0604020202020204" pitchFamily="34" charset="0"/>
              <a:buAutoNum type="arabicPeriod"/>
            </a:pPr>
            <a:r>
              <a:rPr lang="en-IN" sz="1800" i="1" dirty="0">
                <a:latin typeface="Times New Roman" panose="02020603050405020304" pitchFamily="18" charset="0"/>
                <a:cs typeface="Times New Roman" panose="02020603050405020304" pitchFamily="18" charset="0"/>
              </a:rPr>
              <a:t>H. L. Ahuja: Macroeconomics: Theory &amp; Policy, 20</a:t>
            </a:r>
            <a:r>
              <a:rPr lang="en-IN" sz="1800" i="1" baseline="30000" dirty="0">
                <a:latin typeface="Times New Roman" panose="02020603050405020304" pitchFamily="18" charset="0"/>
                <a:cs typeface="Times New Roman" panose="02020603050405020304" pitchFamily="18" charset="0"/>
              </a:rPr>
              <a:t>th</a:t>
            </a:r>
            <a:r>
              <a:rPr lang="en-IN" sz="1800" i="1" dirty="0">
                <a:latin typeface="Times New Roman" panose="02020603050405020304" pitchFamily="18" charset="0"/>
                <a:cs typeface="Times New Roman" panose="02020603050405020304" pitchFamily="18" charset="0"/>
              </a:rPr>
              <a:t> Ed. (E-edition)</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indent="0" algn="ctr">
              <a:buNone/>
              <a:defRPr/>
            </a:pPr>
            <a:endParaRPr kumimoji="0" lang="en-US" sz="1800" b="0"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1826600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2765CEC-ABAB-4F9A-8B21-7F554CC04245}"/>
              </a:ext>
            </a:extLst>
          </p:cNvPr>
          <p:cNvSpPr>
            <a:spLocks noGrp="1"/>
          </p:cNvSpPr>
          <p:nvPr>
            <p:ph idx="1"/>
          </p:nvPr>
        </p:nvSpPr>
        <p:spPr>
          <a:xfrm>
            <a:off x="838200" y="379143"/>
            <a:ext cx="4589477" cy="5462260"/>
          </a:xfrm>
          <a:solidFill>
            <a:schemeClr val="accent5">
              <a:lumMod val="20000"/>
              <a:lumOff val="80000"/>
            </a:schemeClr>
          </a:solidFill>
        </p:spPr>
        <p:txBody>
          <a:bodyPr>
            <a:normAutofit/>
          </a:bodyPr>
          <a:lstStyle/>
          <a:p>
            <a:r>
              <a:rPr lang="en-IN" sz="2400" b="1" dirty="0">
                <a:solidFill>
                  <a:srgbClr val="0070C0"/>
                </a:solidFill>
                <a:latin typeface="Times New Roman" panose="02020603050405020304" pitchFamily="18" charset="0"/>
                <a:cs typeface="Times New Roman" panose="02020603050405020304" pitchFamily="18" charset="0"/>
              </a:rPr>
              <a:t>Demand-Pull and Wage Price Spiral</a:t>
            </a:r>
          </a:p>
          <a:p>
            <a:pPr algn="just"/>
            <a:endParaRPr lang="en-IN" sz="2000" dirty="0">
              <a:latin typeface="Times New Roman" panose="02020603050405020304" pitchFamily="18" charset="0"/>
              <a:cs typeface="Times New Roman" panose="02020603050405020304" pitchFamily="18" charset="0"/>
            </a:endParaRPr>
          </a:p>
          <a:p>
            <a:pPr algn="just"/>
            <a:r>
              <a:rPr lang="en-IN" sz="2000" dirty="0">
                <a:latin typeface="Times New Roman" panose="02020603050405020304" pitchFamily="18" charset="0"/>
                <a:cs typeface="Times New Roman" panose="02020603050405020304" pitchFamily="18" charset="0"/>
              </a:rPr>
              <a:t>The story, however, does not end here if there is a wage-price spiral. </a:t>
            </a:r>
          </a:p>
          <a:p>
            <a:pPr algn="just"/>
            <a:r>
              <a:rPr lang="en-IN" sz="2000" dirty="0">
                <a:latin typeface="Times New Roman" panose="02020603050405020304" pitchFamily="18" charset="0"/>
                <a:cs typeface="Times New Roman" panose="02020603050405020304" pitchFamily="18" charset="0"/>
              </a:rPr>
              <a:t>Wages remaining constant, as prices rise, workers’ real wages fall and workers demand higher wage rates. </a:t>
            </a:r>
          </a:p>
          <a:p>
            <a:pPr algn="just"/>
            <a:r>
              <a:rPr lang="en-IN" sz="2000" dirty="0">
                <a:latin typeface="Times New Roman" panose="02020603050405020304" pitchFamily="18" charset="0"/>
                <a:cs typeface="Times New Roman" panose="02020603050405020304" pitchFamily="18" charset="0"/>
              </a:rPr>
              <a:t>This sets in motion a spiral of wage increase</a:t>
            </a:r>
            <a:r>
              <a:rPr lang="en-IN" sz="2000" dirty="0">
                <a:latin typeface="Times New Roman" panose="02020603050405020304" pitchFamily="18" charset="0"/>
                <a:cs typeface="Times New Roman" panose="02020603050405020304" pitchFamily="18" charset="0"/>
                <a:sym typeface="Wingdings" panose="05000000000000000000" pitchFamily="2" charset="2"/>
              </a:rPr>
              <a:t> following each round of price increase.</a:t>
            </a:r>
          </a:p>
          <a:p>
            <a:pPr algn="just"/>
            <a:r>
              <a:rPr lang="en-IN" sz="2000" dirty="0">
                <a:latin typeface="Times New Roman" panose="02020603050405020304" pitchFamily="18" charset="0"/>
                <a:cs typeface="Times New Roman" panose="02020603050405020304" pitchFamily="18" charset="0"/>
                <a:sym typeface="Wingdings" panose="05000000000000000000" pitchFamily="2" charset="2"/>
              </a:rPr>
              <a:t>Thus inflation occurs in a series of steps.</a:t>
            </a:r>
          </a:p>
          <a:p>
            <a:pPr algn="just"/>
            <a:r>
              <a:rPr lang="en-IN" sz="2000" dirty="0">
                <a:latin typeface="Times New Roman" panose="02020603050405020304" pitchFamily="18" charset="0"/>
                <a:cs typeface="Times New Roman" panose="02020603050405020304" pitchFamily="18" charset="0"/>
                <a:sym typeface="Wingdings" panose="05000000000000000000" pitchFamily="2" charset="2"/>
              </a:rPr>
              <a:t>Interaction between demand-pull and cost-push inflation carries the process of inflation further and further. </a:t>
            </a:r>
            <a:endParaRPr lang="en-IN" sz="2000" dirty="0">
              <a:latin typeface="Times New Roman" panose="02020603050405020304" pitchFamily="18" charset="0"/>
              <a:cs typeface="Times New Roman" panose="02020603050405020304" pitchFamily="18" charset="0"/>
            </a:endParaRPr>
          </a:p>
        </p:txBody>
      </p:sp>
      <p:pic>
        <p:nvPicPr>
          <p:cNvPr id="2050" name="Picture 2" descr="Wage-price spiral - Economics Help">
            <a:extLst>
              <a:ext uri="{FF2B5EF4-FFF2-40B4-BE49-F238E27FC236}">
                <a16:creationId xmlns:a16="http://schemas.microsoft.com/office/drawing/2014/main" xmlns="" id="{07664D95-82F5-46E2-911D-2E6EB3E646FE}"/>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755936" y="47146"/>
            <a:ext cx="3357822" cy="2650921"/>
          </a:xfrm>
          <a:prstGeom prst="rect">
            <a:avLst/>
          </a:prstGeom>
          <a:noFill/>
          <a:extLst>
            <a:ext uri="{909E8E84-426E-40DD-AFC4-6F175D3DCCD1}">
              <a14:hiddenFill xmlns:a14="http://schemas.microsoft.com/office/drawing/2010/main" xmlns="">
                <a:solidFill>
                  <a:srgbClr val="FFFFFF"/>
                </a:solidFill>
              </a14:hiddenFill>
            </a:ext>
          </a:extLst>
        </p:spPr>
      </p:pic>
      <p:pic>
        <p:nvPicPr>
          <p:cNvPr id="2052" name="Picture 4" descr="Inflation in India: Causes, Effects and Curve">
            <a:extLst>
              <a:ext uri="{FF2B5EF4-FFF2-40B4-BE49-F238E27FC236}">
                <a16:creationId xmlns:a16="http://schemas.microsoft.com/office/drawing/2014/main" xmlns="" id="{3B7DD8DA-E7B7-46C1-90AE-AA04918E7433}"/>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903138" y="2545022"/>
            <a:ext cx="3838575" cy="3324225"/>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a:extLst>
              <a:ext uri="{FF2B5EF4-FFF2-40B4-BE49-F238E27FC236}">
                <a16:creationId xmlns:a16="http://schemas.microsoft.com/office/drawing/2014/main" xmlns="" id="{55E0F84D-0CA8-471D-8801-DB8DE9650EA4}"/>
              </a:ext>
            </a:extLst>
          </p:cNvPr>
          <p:cNvSpPr txBox="1"/>
          <p:nvPr/>
        </p:nvSpPr>
        <p:spPr>
          <a:xfrm>
            <a:off x="7826928" y="5687735"/>
            <a:ext cx="2164360" cy="646331"/>
          </a:xfrm>
          <a:prstGeom prst="rect">
            <a:avLst/>
          </a:prstGeom>
          <a:solidFill>
            <a:srgbClr val="00B050"/>
          </a:solidFill>
        </p:spPr>
        <p:txBody>
          <a:bodyPr wrap="square" rtlCol="0">
            <a:spAutoFit/>
          </a:bodyPr>
          <a:lstStyle/>
          <a:p>
            <a:r>
              <a:rPr lang="en-US" i="1" dirty="0">
                <a:latin typeface="Times New Roman" panose="02020603050405020304" pitchFamily="18" charset="0"/>
                <a:cs typeface="Times New Roman" panose="02020603050405020304" pitchFamily="18" charset="0"/>
              </a:rPr>
              <a:t>3. Demand-Pull and Wage price Spiral</a:t>
            </a:r>
            <a:endParaRPr lang="en-IN"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837033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B97777B-A90E-4934-B232-4E75FA06FD42}"/>
              </a:ext>
            </a:extLst>
          </p:cNvPr>
          <p:cNvSpPr>
            <a:spLocks noGrp="1"/>
          </p:cNvSpPr>
          <p:nvPr>
            <p:ph idx="1"/>
          </p:nvPr>
        </p:nvSpPr>
        <p:spPr>
          <a:xfrm>
            <a:off x="838200" y="327171"/>
            <a:ext cx="10515600" cy="6291743"/>
          </a:xfrm>
        </p:spPr>
        <p:txBody>
          <a:bodyPr>
            <a:normAutofit fontScale="92500" lnSpcReduction="10000"/>
          </a:bodyPr>
          <a:lstStyle/>
          <a:p>
            <a:pPr marL="0" indent="0">
              <a:buNone/>
            </a:pPr>
            <a:r>
              <a:rPr lang="en-US" b="1" dirty="0">
                <a:solidFill>
                  <a:srgbClr val="0070C0"/>
                </a:solidFill>
                <a:latin typeface="Times New Roman" panose="02020603050405020304" pitchFamily="18" charset="0"/>
                <a:cs typeface="Times New Roman" panose="02020603050405020304" pitchFamily="18" charset="0"/>
              </a:rPr>
              <a:t>Demand-Pull Inflation Process and Continuous Sustained Rise in Price Level</a:t>
            </a:r>
          </a:p>
          <a:p>
            <a:r>
              <a:rPr lang="en-US" sz="2000" dirty="0">
                <a:latin typeface="Times New Roman" panose="02020603050405020304" pitchFamily="18" charset="0"/>
                <a:cs typeface="Times New Roman" panose="02020603050405020304" pitchFamily="18" charset="0"/>
              </a:rPr>
              <a:t>Demand-pull inflation happens when for a given increase in aggregate demand, price level goes up to P2 as in Fig 2. </a:t>
            </a:r>
          </a:p>
          <a:p>
            <a:r>
              <a:rPr lang="en-US" sz="2000" dirty="0">
                <a:latin typeface="Times New Roman" panose="02020603050405020304" pitchFamily="18" charset="0"/>
                <a:cs typeface="Times New Roman" panose="02020603050405020304" pitchFamily="18" charset="0"/>
              </a:rPr>
              <a:t>But, inflation is a continuous increase in the price level and not a one-time jump in prices in response to a given increase in aggregate demand. </a:t>
            </a:r>
          </a:p>
          <a:p>
            <a:r>
              <a:rPr lang="en-US" sz="2000" dirty="0">
                <a:latin typeface="Times New Roman" panose="02020603050405020304" pitchFamily="18" charset="0"/>
                <a:cs typeface="Times New Roman" panose="02020603050405020304" pitchFamily="18" charset="0"/>
              </a:rPr>
              <a:t>Hence, for sustained or persistent inflation to take place the continuous increase in aggregate demand must occur, which can be due to any of the following:</a:t>
            </a:r>
          </a:p>
          <a:p>
            <a:pPr marL="0" indent="0">
              <a:buNone/>
            </a:pPr>
            <a:r>
              <a:rPr lang="en-US" sz="2900" dirty="0">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Persistent increase in government budget deficit 						financed through 	money or debt financing year after year,</a:t>
            </a:r>
          </a:p>
          <a:p>
            <a:pPr marL="0" indent="0">
              <a:buNone/>
            </a:pPr>
            <a:r>
              <a:rPr lang="en-US" sz="2000" dirty="0">
                <a:solidFill>
                  <a:srgbClr val="0070C0"/>
                </a:solidFill>
                <a:latin typeface="Times New Roman" panose="02020603050405020304" pitchFamily="18" charset="0"/>
                <a:cs typeface="Times New Roman" panose="02020603050405020304" pitchFamily="18" charset="0"/>
              </a:rPr>
              <a:t>			Or,</a:t>
            </a:r>
          </a:p>
          <a:p>
            <a:pPr marL="0" indent="0">
              <a:buNone/>
            </a:pPr>
            <a:r>
              <a:rPr lang="en-US" sz="2000" dirty="0">
                <a:solidFill>
                  <a:srgbClr val="0070C0"/>
                </a:solidFill>
                <a:latin typeface="Times New Roman" panose="02020603050405020304" pitchFamily="18" charset="0"/>
                <a:cs typeface="Times New Roman" panose="02020603050405020304" pitchFamily="18" charset="0"/>
              </a:rPr>
              <a:t>			Persistent increase in money supply by the Central Bank, year after year. </a:t>
            </a:r>
          </a:p>
          <a:p>
            <a:pPr marL="0" indent="0">
              <a:buNone/>
            </a:pPr>
            <a:r>
              <a:rPr lang="en-US" sz="2400" b="1" dirty="0">
                <a:solidFill>
                  <a:srgbClr val="0070C0"/>
                </a:solidFill>
                <a:latin typeface="Times New Roman" panose="02020603050405020304" pitchFamily="18" charset="0"/>
                <a:cs typeface="Times New Roman" panose="02020603050405020304" pitchFamily="18" charset="0"/>
              </a:rPr>
              <a:t>Inflationary Expectations</a:t>
            </a:r>
          </a:p>
          <a:p>
            <a:pPr algn="just"/>
            <a:r>
              <a:rPr lang="en-US" sz="2000" dirty="0">
                <a:latin typeface="Times New Roman" panose="02020603050405020304" pitchFamily="18" charset="0"/>
                <a:cs typeface="Times New Roman" panose="02020603050405020304" pitchFamily="18" charset="0"/>
              </a:rPr>
              <a:t>An important cause of inflation is the expectations of future prices. Expectations play a significant role in decision-making by firms regarding price and output. </a:t>
            </a:r>
          </a:p>
          <a:p>
            <a:pPr algn="just"/>
            <a:r>
              <a:rPr lang="en-US" sz="2000" dirty="0">
                <a:latin typeface="Times New Roman" panose="02020603050405020304" pitchFamily="18" charset="0"/>
                <a:cs typeface="Times New Roman" panose="02020603050405020304" pitchFamily="18" charset="0"/>
              </a:rPr>
              <a:t>If a firm expects that its rival firms will raise their prices, it may also raise its own price in anticipation. </a:t>
            </a:r>
          </a:p>
          <a:p>
            <a:pPr algn="just"/>
            <a:r>
              <a:rPr lang="en-US" sz="2000" dirty="0">
                <a:latin typeface="Times New Roman" panose="02020603050405020304" pitchFamily="18" charset="0"/>
                <a:cs typeface="Times New Roman" panose="02020603050405020304" pitchFamily="18" charset="0"/>
              </a:rPr>
              <a:t>This is how inflationary expectations cause inflation. Case and Fair describe this as an “</a:t>
            </a:r>
            <a:r>
              <a:rPr lang="en-US" sz="2400" i="1" dirty="0">
                <a:solidFill>
                  <a:srgbClr val="0070C0"/>
                </a:solidFill>
                <a:latin typeface="Times New Roman" panose="02020603050405020304" pitchFamily="18" charset="0"/>
                <a:cs typeface="Times New Roman" panose="02020603050405020304" pitchFamily="18" charset="0"/>
              </a:rPr>
              <a:t>inflationary spiral.</a:t>
            </a:r>
            <a:r>
              <a:rPr lang="en-US" sz="2000" dirty="0">
                <a:latin typeface="Times New Roman" panose="02020603050405020304" pitchFamily="18" charset="0"/>
                <a:cs typeface="Times New Roman" panose="02020603050405020304" pitchFamily="18" charset="0"/>
              </a:rPr>
              <a:t>” </a:t>
            </a:r>
          </a:p>
          <a:p>
            <a:pPr algn="just"/>
            <a:r>
              <a:rPr lang="en-US" sz="2000" dirty="0">
                <a:latin typeface="Times New Roman" panose="02020603050405020304" pitchFamily="18" charset="0"/>
                <a:cs typeface="Times New Roman" panose="02020603050405020304" pitchFamily="18" charset="0"/>
              </a:rPr>
              <a:t>Therefore, to check inflation, the inflationary expectations have to be controlled.</a:t>
            </a:r>
          </a:p>
          <a:p>
            <a:pPr marL="0" indent="0">
              <a:buNone/>
            </a:pPr>
            <a:endParaRPr lang="en-US" sz="2000" dirty="0">
              <a:solidFill>
                <a:srgbClr val="0070C0"/>
              </a:solidFill>
              <a:latin typeface="Times New Roman" panose="02020603050405020304" pitchFamily="18" charset="0"/>
              <a:cs typeface="Times New Roman" panose="02020603050405020304" pitchFamily="18" charset="0"/>
            </a:endParaRPr>
          </a:p>
          <a:p>
            <a:endParaRPr lang="en-IN" sz="2400" dirty="0"/>
          </a:p>
        </p:txBody>
      </p:sp>
    </p:spTree>
    <p:extLst>
      <p:ext uri="{BB962C8B-B14F-4D97-AF65-F5344CB8AC3E}">
        <p14:creationId xmlns:p14="http://schemas.microsoft.com/office/powerpoint/2010/main" xmlns="" val="3235412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C1E96B-DF0E-4618-A42A-2AC42BAB74AB}"/>
              </a:ext>
            </a:extLst>
          </p:cNvPr>
          <p:cNvSpPr>
            <a:spLocks noGrp="1"/>
          </p:cNvSpPr>
          <p:nvPr>
            <p:ph type="title"/>
          </p:nvPr>
        </p:nvSpPr>
        <p:spPr>
          <a:xfrm>
            <a:off x="838200" y="365125"/>
            <a:ext cx="10515600" cy="566053"/>
          </a:xfrm>
        </p:spPr>
        <p:txBody>
          <a:bodyPr>
            <a:noAutofit/>
          </a:bodyPr>
          <a:lstStyle/>
          <a:p>
            <a:r>
              <a:rPr lang="en-US" sz="3200" dirty="0">
                <a:solidFill>
                  <a:schemeClr val="accent1"/>
                </a:solidFill>
                <a:latin typeface="Times New Roman" panose="02020603050405020304" pitchFamily="18" charset="0"/>
                <a:cs typeface="Times New Roman" panose="02020603050405020304" pitchFamily="18" charset="0"/>
              </a:rPr>
              <a:t>COST-PUSH INFLATION</a:t>
            </a:r>
            <a:br>
              <a:rPr lang="en-US" sz="3200" dirty="0">
                <a:solidFill>
                  <a:schemeClr val="accent1"/>
                </a:solidFill>
                <a:latin typeface="Times New Roman" panose="02020603050405020304" pitchFamily="18" charset="0"/>
                <a:cs typeface="Times New Roman" panose="02020603050405020304" pitchFamily="18" charset="0"/>
              </a:rPr>
            </a:br>
            <a:endParaRPr lang="en-IN" sz="3200" dirty="0">
              <a:solidFill>
                <a:schemeClr val="accent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03C82A4E-7ACD-4E74-97D4-3C5CC942B117}"/>
              </a:ext>
            </a:extLst>
          </p:cNvPr>
          <p:cNvSpPr>
            <a:spLocks noGrp="1"/>
          </p:cNvSpPr>
          <p:nvPr>
            <p:ph idx="1"/>
          </p:nvPr>
        </p:nvSpPr>
        <p:spPr>
          <a:xfrm>
            <a:off x="838200" y="763398"/>
            <a:ext cx="10515600" cy="5413565"/>
          </a:xfrm>
        </p:spPr>
        <p:txBody>
          <a:bodyPr>
            <a:normAutofit/>
          </a:bodyPr>
          <a:lstStyle/>
          <a:p>
            <a:r>
              <a:rPr lang="en-US" sz="2000" dirty="0">
                <a:latin typeface="Times New Roman" panose="02020603050405020304" pitchFamily="18" charset="0"/>
                <a:cs typeface="Times New Roman" panose="02020603050405020304" pitchFamily="18" charset="0"/>
              </a:rPr>
              <a:t>Even in situations where there is no increase in aggregate demand, prices may still rise. </a:t>
            </a:r>
          </a:p>
          <a:p>
            <a:r>
              <a:rPr lang="en-US" sz="2000" dirty="0">
                <a:latin typeface="Times New Roman" panose="02020603050405020304" pitchFamily="18" charset="0"/>
                <a:cs typeface="Times New Roman" panose="02020603050405020304" pitchFamily="18" charset="0"/>
              </a:rPr>
              <a:t>This may happen if there is initial increase in costs independent of any increase in aggregate demand. </a:t>
            </a:r>
          </a:p>
          <a:p>
            <a:r>
              <a:rPr lang="en-US" sz="2000" dirty="0">
                <a:latin typeface="Times New Roman" panose="02020603050405020304" pitchFamily="18" charset="0"/>
                <a:cs typeface="Times New Roman" panose="02020603050405020304" pitchFamily="18" charset="0"/>
              </a:rPr>
              <a:t>The four main autonomous increases in costs which generate cost-push inflation have been suggested:</a:t>
            </a:r>
          </a:p>
          <a:p>
            <a:pPr marL="0" indent="0">
              <a:buNone/>
            </a:pPr>
            <a:r>
              <a:rPr lang="en-US" sz="2000" dirty="0">
                <a:latin typeface="Times New Roman" panose="02020603050405020304" pitchFamily="18" charset="0"/>
                <a:cs typeface="Times New Roman" panose="02020603050405020304" pitchFamily="18" charset="0"/>
              </a:rPr>
              <a:t>	</a:t>
            </a:r>
            <a:r>
              <a:rPr lang="en-US" sz="2000" i="1" dirty="0">
                <a:solidFill>
                  <a:schemeClr val="accent1"/>
                </a:solidFill>
                <a:latin typeface="Times New Roman" panose="02020603050405020304" pitchFamily="18" charset="0"/>
                <a:cs typeface="Times New Roman" panose="02020603050405020304" pitchFamily="18" charset="0"/>
              </a:rPr>
              <a:t>1. Oil Price Shock</a:t>
            </a:r>
          </a:p>
          <a:p>
            <a:pPr marL="0" indent="0">
              <a:buNone/>
            </a:pPr>
            <a:r>
              <a:rPr lang="en-US" sz="2000" i="1" dirty="0">
                <a:solidFill>
                  <a:schemeClr val="accent1"/>
                </a:solidFill>
                <a:latin typeface="Times New Roman" panose="02020603050405020304" pitchFamily="18" charset="0"/>
                <a:cs typeface="Times New Roman" panose="02020603050405020304" pitchFamily="18" charset="0"/>
              </a:rPr>
              <a:t>	2. Farm Price Shock</a:t>
            </a:r>
          </a:p>
          <a:p>
            <a:pPr marL="0" indent="0">
              <a:buNone/>
            </a:pPr>
            <a:r>
              <a:rPr lang="en-US" sz="2000" i="1" dirty="0">
                <a:solidFill>
                  <a:schemeClr val="accent1"/>
                </a:solidFill>
                <a:latin typeface="Times New Roman" panose="02020603050405020304" pitchFamily="18" charset="0"/>
                <a:cs typeface="Times New Roman" panose="02020603050405020304" pitchFamily="18" charset="0"/>
              </a:rPr>
              <a:t>	3. Import Price Shock</a:t>
            </a:r>
          </a:p>
          <a:p>
            <a:pPr marL="0" indent="0">
              <a:buNone/>
            </a:pPr>
            <a:r>
              <a:rPr lang="en-US" sz="2000" i="1" dirty="0">
                <a:solidFill>
                  <a:schemeClr val="accent1"/>
                </a:solidFill>
                <a:latin typeface="Times New Roman" panose="02020603050405020304" pitchFamily="18" charset="0"/>
                <a:cs typeface="Times New Roman" panose="02020603050405020304" pitchFamily="18" charset="0"/>
              </a:rPr>
              <a:t>	4. Wage-Push Inflation</a:t>
            </a:r>
          </a:p>
          <a:p>
            <a:pPr marL="0" indent="0">
              <a:buNone/>
            </a:pPr>
            <a:r>
              <a:rPr lang="en-IN" dirty="0">
                <a:effectLst/>
                <a:latin typeface="Times New Roman" panose="02020603050405020304" pitchFamily="18" charset="0"/>
                <a:ea typeface="Calibri" panose="020F0502020204030204" pitchFamily="34" charset="0"/>
                <a:cs typeface="Times New Roman" panose="02020603050405020304" pitchFamily="18" charset="0"/>
              </a:rPr>
              <a:t>Cost-push inflation is also called </a:t>
            </a:r>
            <a:r>
              <a:rPr lang="en-IN"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supply-side inflation</a:t>
            </a:r>
            <a:r>
              <a:rPr lang="en-IN" dirty="0">
                <a:effectLst/>
                <a:latin typeface="Times New Roman" panose="02020603050405020304" pitchFamily="18" charset="0"/>
                <a:ea typeface="Calibri" panose="020F0502020204030204" pitchFamily="34" charset="0"/>
                <a:cs typeface="Times New Roman" panose="02020603050405020304" pitchFamily="18" charset="0"/>
              </a:rPr>
              <a:t>.</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i="1" dirty="0">
              <a:solidFill>
                <a:schemeClr val="accent1"/>
              </a:solidFill>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xmlns="" id="{EC087F81-498E-419D-BAD8-C7B75F132463}"/>
              </a:ext>
            </a:extLst>
          </p:cNvPr>
          <p:cNvSpPr/>
          <p:nvPr/>
        </p:nvSpPr>
        <p:spPr>
          <a:xfrm>
            <a:off x="847288" y="4697834"/>
            <a:ext cx="10402348" cy="1877401"/>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a:solidFill>
                  <a:srgbClr val="C00000"/>
                </a:solidFill>
                <a:latin typeface="Times New Roman" panose="02020603050405020304" pitchFamily="18" charset="0"/>
                <a:cs typeface="Times New Roman" panose="02020603050405020304" pitchFamily="18" charset="0"/>
              </a:rPr>
              <a:t>The most important difference between demand-pull inflation and cost-push inflation is that the  former, caused by demand-side factors,  causes an upward shift in the aggregate demand curve, causing both prices and output to rise (as long as the economy is below the potential level). On the other hand, cost-push inflation, arising from supply shocks, causes a leftward shift in the aggregate supply curve– leading to a rise in prices and a fall in the aggregate output.</a:t>
            </a:r>
          </a:p>
          <a:p>
            <a:pPr algn="ctr"/>
            <a:r>
              <a:rPr lang="en-US" dirty="0"/>
              <a:t>  </a:t>
            </a:r>
            <a:endParaRPr lang="en-IN" dirty="0"/>
          </a:p>
        </p:txBody>
      </p:sp>
    </p:spTree>
    <p:extLst>
      <p:ext uri="{BB962C8B-B14F-4D97-AF65-F5344CB8AC3E}">
        <p14:creationId xmlns:p14="http://schemas.microsoft.com/office/powerpoint/2010/main" xmlns="" val="35067384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6ADFFF-EC15-499F-90E3-D58FB4D6AADD}"/>
              </a:ext>
            </a:extLst>
          </p:cNvPr>
          <p:cNvSpPr>
            <a:spLocks noGrp="1"/>
          </p:cNvSpPr>
          <p:nvPr>
            <p:ph type="title"/>
          </p:nvPr>
        </p:nvSpPr>
        <p:spPr>
          <a:xfrm>
            <a:off x="838200" y="306403"/>
            <a:ext cx="10515600" cy="473774"/>
          </a:xfrm>
        </p:spPr>
        <p:txBody>
          <a:bodyPr>
            <a:noAutofit/>
          </a:bodyPr>
          <a:lstStyle/>
          <a:p>
            <a:r>
              <a:rPr lang="en-US" sz="3200" dirty="0">
                <a:solidFill>
                  <a:srgbClr val="C00000"/>
                </a:solidFill>
                <a:latin typeface="Times New Roman" panose="02020603050405020304" pitchFamily="18" charset="0"/>
                <a:cs typeface="Times New Roman" panose="02020603050405020304" pitchFamily="18" charset="0"/>
              </a:rPr>
              <a:t>COST-PUSH INFLATION</a:t>
            </a:r>
            <a:r>
              <a:rPr lang="en-US" sz="3200" dirty="0">
                <a:latin typeface="Times New Roman" panose="02020603050405020304" pitchFamily="18" charset="0"/>
                <a:cs typeface="Times New Roman" panose="02020603050405020304" pitchFamily="18" charset="0"/>
              </a:rPr>
              <a:t> </a:t>
            </a:r>
            <a:r>
              <a:rPr lang="en-US" sz="1600" i="1" dirty="0">
                <a:solidFill>
                  <a:srgbClr val="C00000"/>
                </a:solidFill>
                <a:latin typeface="Times New Roman" panose="02020603050405020304" pitchFamily="18" charset="0"/>
                <a:cs typeface="Times New Roman" panose="02020603050405020304" pitchFamily="18" charset="0"/>
              </a:rPr>
              <a:t>(contd.)</a:t>
            </a:r>
            <a:endParaRPr lang="en-IN" sz="1600" i="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474C634A-A6FE-4055-875D-9C34E7A01A26}"/>
              </a:ext>
            </a:extLst>
          </p:cNvPr>
          <p:cNvSpPr>
            <a:spLocks noGrp="1"/>
          </p:cNvSpPr>
          <p:nvPr>
            <p:ph idx="1"/>
          </p:nvPr>
        </p:nvSpPr>
        <p:spPr>
          <a:xfrm>
            <a:off x="838200" y="1065402"/>
            <a:ext cx="10515600" cy="5111561"/>
          </a:xfrm>
        </p:spPr>
        <p:txBody>
          <a:bodyPr>
            <a:normAutofit fontScale="47500" lnSpcReduction="20000"/>
          </a:bodyPr>
          <a:lstStyle/>
          <a:p>
            <a:pPr marL="742950" indent="-742950" algn="just">
              <a:buAutoNum type="arabicPeriod"/>
            </a:pPr>
            <a:r>
              <a:rPr lang="en-US" sz="4400" dirty="0">
                <a:solidFill>
                  <a:schemeClr val="accent1"/>
                </a:solidFill>
                <a:latin typeface="Times New Roman" panose="02020603050405020304" pitchFamily="18" charset="0"/>
                <a:cs typeface="Times New Roman" panose="02020603050405020304" pitchFamily="18" charset="0"/>
              </a:rPr>
              <a:t>Oil Price Shock.</a:t>
            </a:r>
            <a:r>
              <a:rPr lang="en-US" sz="4400" dirty="0">
                <a:latin typeface="Times New Roman" panose="02020603050405020304" pitchFamily="18" charset="0"/>
                <a:cs typeface="Times New Roman" panose="02020603050405020304" pitchFamily="18" charset="0"/>
              </a:rPr>
              <a:t>  </a:t>
            </a:r>
          </a:p>
          <a:p>
            <a:pPr marL="0" indent="0" algn="just">
              <a:buNone/>
            </a:pPr>
            <a:r>
              <a:rPr lang="en-US" sz="4400" dirty="0">
                <a:latin typeface="Times New Roman" panose="02020603050405020304" pitchFamily="18" charset="0"/>
                <a:cs typeface="Times New Roman" panose="02020603050405020304" pitchFamily="18" charset="0"/>
              </a:rPr>
              <a:t>	During the seventies, and again in the 1990s and around 2008, cost-push inflation arose 	in all oil-importing countries due to supply-side shocks as crude oil prices were hiked 	by OPEC. </a:t>
            </a:r>
          </a:p>
          <a:p>
            <a:pPr marL="0" indent="0" algn="just">
              <a:buNone/>
            </a:pPr>
            <a:r>
              <a:rPr lang="en-US" sz="4400" dirty="0">
                <a:latin typeface="Times New Roman" panose="02020603050405020304" pitchFamily="18" charset="0"/>
                <a:cs typeface="Times New Roman" panose="02020603050405020304" pitchFamily="18" charset="0"/>
              </a:rPr>
              <a:t>	Again, in the recent years, oil prices have fluctuated quite a bit, rising above $100 per 	barrel in 2014 followed by a plunge below 20$ around April 2020. </a:t>
            </a:r>
          </a:p>
          <a:p>
            <a:pPr marL="0" indent="0" algn="just">
              <a:buNone/>
            </a:pPr>
            <a:r>
              <a:rPr lang="en-US" sz="4400" i="1" dirty="0">
                <a:solidFill>
                  <a:srgbClr val="C00000"/>
                </a:solidFill>
                <a:latin typeface="Times New Roman" panose="02020603050405020304" pitchFamily="18" charset="0"/>
                <a:cs typeface="Times New Roman" panose="02020603050405020304" pitchFamily="18" charset="0"/>
              </a:rPr>
              <a:t>Rise in oil prices not only causes inflation by raising cost of production, but also adversely affects the import bill and balance of payments of  oil-importing countries such as India.</a:t>
            </a:r>
          </a:p>
          <a:p>
            <a:pPr marL="0" indent="0" algn="just">
              <a:buNone/>
            </a:pPr>
            <a:endParaRPr lang="en-US" sz="4400" dirty="0">
              <a:latin typeface="Times New Roman" panose="02020603050405020304" pitchFamily="18" charset="0"/>
              <a:cs typeface="Times New Roman" panose="02020603050405020304" pitchFamily="18" charset="0"/>
            </a:endParaRPr>
          </a:p>
          <a:p>
            <a:pPr marL="0" indent="0" algn="just">
              <a:buNone/>
            </a:pPr>
            <a:r>
              <a:rPr lang="en-US" sz="4400" dirty="0">
                <a:latin typeface="Times New Roman" panose="02020603050405020304" pitchFamily="18" charset="0"/>
                <a:cs typeface="Times New Roman" panose="02020603050405020304" pitchFamily="18" charset="0"/>
              </a:rPr>
              <a:t>2. </a:t>
            </a:r>
            <a:r>
              <a:rPr lang="en-US" sz="4400" dirty="0">
                <a:solidFill>
                  <a:schemeClr val="accent1"/>
                </a:solidFill>
                <a:latin typeface="Times New Roman" panose="02020603050405020304" pitchFamily="18" charset="0"/>
                <a:cs typeface="Times New Roman" panose="02020603050405020304" pitchFamily="18" charset="0"/>
              </a:rPr>
              <a:t>Farm Price Shock.</a:t>
            </a:r>
          </a:p>
          <a:p>
            <a:pPr marL="0" indent="0" algn="just">
              <a:buNone/>
            </a:pPr>
            <a:r>
              <a:rPr lang="en-US" sz="4400" dirty="0">
                <a:solidFill>
                  <a:schemeClr val="accent1"/>
                </a:solidFill>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Cost-push inflation can also come about from increase in prices of other raw 	materials, especially farm products, in economies like  India where they are 	of greater 	importance. </a:t>
            </a:r>
          </a:p>
          <a:p>
            <a:pPr marL="0" indent="0" algn="just">
              <a:buNone/>
            </a:pPr>
            <a:r>
              <a:rPr lang="en-US" sz="4400" dirty="0">
                <a:latin typeface="Times New Roman" panose="02020603050405020304" pitchFamily="18" charset="0"/>
                <a:cs typeface="Times New Roman" panose="02020603050405020304" pitchFamily="18" charset="0"/>
              </a:rPr>
              <a:t>	</a:t>
            </a:r>
          </a:p>
          <a:p>
            <a:pPr marL="0" indent="0" algn="just">
              <a:buNone/>
            </a:pPr>
            <a:r>
              <a:rPr lang="en-US" sz="4400" dirty="0">
                <a:solidFill>
                  <a:srgbClr val="C00000"/>
                </a:solidFill>
                <a:latin typeface="Times New Roman" panose="02020603050405020304" pitchFamily="18" charset="0"/>
                <a:cs typeface="Times New Roman" panose="02020603050405020304" pitchFamily="18" charset="0"/>
              </a:rPr>
              <a:t>A related  phenomenon is rise in food prices or </a:t>
            </a:r>
            <a:r>
              <a:rPr lang="en-US" sz="4400" i="1" dirty="0">
                <a:solidFill>
                  <a:srgbClr val="C00000"/>
                </a:solidFill>
                <a:latin typeface="Times New Roman" panose="02020603050405020304" pitchFamily="18" charset="0"/>
                <a:cs typeface="Times New Roman" panose="02020603050405020304" pitchFamily="18" charset="0"/>
              </a:rPr>
              <a:t>food inflation.</a:t>
            </a:r>
            <a:r>
              <a:rPr lang="en-US" sz="4400" dirty="0">
                <a:latin typeface="Times New Roman" panose="02020603050405020304" pitchFamily="18" charset="0"/>
                <a:cs typeface="Times New Roman" panose="02020603050405020304" pitchFamily="18" charset="0"/>
              </a:rPr>
              <a:t> </a:t>
            </a:r>
          </a:p>
          <a:p>
            <a:pPr algn="just"/>
            <a:endParaRPr lang="en-US" sz="4500" dirty="0">
              <a:latin typeface="Times New Roman" panose="02020603050405020304" pitchFamily="18" charset="0"/>
              <a:cs typeface="Times New Roman" panose="02020603050405020304" pitchFamily="18" charset="0"/>
            </a:endParaRPr>
          </a:p>
          <a:p>
            <a:endParaRPr lang="en-US" dirty="0"/>
          </a:p>
          <a:p>
            <a:endParaRPr lang="en-IN" dirty="0"/>
          </a:p>
        </p:txBody>
      </p:sp>
    </p:spTree>
    <p:extLst>
      <p:ext uri="{BB962C8B-B14F-4D97-AF65-F5344CB8AC3E}">
        <p14:creationId xmlns:p14="http://schemas.microsoft.com/office/powerpoint/2010/main" xmlns="" val="1455911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DF5DC7-FE37-4B48-9291-53C559625FF0}"/>
              </a:ext>
            </a:extLst>
          </p:cNvPr>
          <p:cNvSpPr>
            <a:spLocks noGrp="1"/>
          </p:cNvSpPr>
          <p:nvPr>
            <p:ph type="title"/>
          </p:nvPr>
        </p:nvSpPr>
        <p:spPr>
          <a:xfrm>
            <a:off x="838200" y="0"/>
            <a:ext cx="10515600" cy="683499"/>
          </a:xfrm>
        </p:spPr>
        <p:txBody>
          <a:bodyPr/>
          <a:lstStyle/>
          <a:p>
            <a:r>
              <a:rPr lang="en-US" sz="3200" dirty="0">
                <a:solidFill>
                  <a:srgbClr val="C00000"/>
                </a:solidFill>
                <a:latin typeface="Times New Roman" panose="02020603050405020304" pitchFamily="18" charset="0"/>
                <a:cs typeface="Times New Roman" panose="02020603050405020304" pitchFamily="18" charset="0"/>
              </a:rPr>
              <a:t>COST-PUSH INFLATION</a:t>
            </a:r>
            <a:r>
              <a:rPr lang="en-US" sz="3200" dirty="0">
                <a:latin typeface="Times New Roman" panose="02020603050405020304" pitchFamily="18" charset="0"/>
                <a:cs typeface="Times New Roman" panose="02020603050405020304" pitchFamily="18" charset="0"/>
              </a:rPr>
              <a:t> </a:t>
            </a:r>
            <a:r>
              <a:rPr lang="en-US" sz="2400" i="1" dirty="0">
                <a:solidFill>
                  <a:srgbClr val="C00000"/>
                </a:solidFill>
                <a:latin typeface="Times New Roman" panose="02020603050405020304" pitchFamily="18" charset="0"/>
                <a:cs typeface="Times New Roman" panose="02020603050405020304" pitchFamily="18" charset="0"/>
              </a:rPr>
              <a:t>(contd.)</a:t>
            </a:r>
            <a:endParaRPr lang="en-IN" dirty="0"/>
          </a:p>
        </p:txBody>
      </p:sp>
      <p:sp>
        <p:nvSpPr>
          <p:cNvPr id="3" name="Content Placeholder 2">
            <a:extLst>
              <a:ext uri="{FF2B5EF4-FFF2-40B4-BE49-F238E27FC236}">
                <a16:creationId xmlns:a16="http://schemas.microsoft.com/office/drawing/2014/main" xmlns="" id="{A0A7F04F-6FB1-473A-9EFD-7F4C8C25840F}"/>
              </a:ext>
            </a:extLst>
          </p:cNvPr>
          <p:cNvSpPr>
            <a:spLocks noGrp="1"/>
          </p:cNvSpPr>
          <p:nvPr>
            <p:ph idx="1"/>
          </p:nvPr>
        </p:nvSpPr>
        <p:spPr>
          <a:xfrm>
            <a:off x="838200" y="570451"/>
            <a:ext cx="10515600" cy="6149131"/>
          </a:xfrm>
        </p:spPr>
        <p:txBody>
          <a:bodyPr>
            <a:noAutofit/>
          </a:bodyPr>
          <a:lstStyle/>
          <a:p>
            <a:pPr marL="0" indent="0" algn="just">
              <a:buNone/>
            </a:pPr>
            <a:r>
              <a:rPr lang="en-US" sz="1800" b="1" dirty="0">
                <a:solidFill>
                  <a:schemeClr val="accent1"/>
                </a:solidFill>
                <a:latin typeface="Times New Roman" panose="02020603050405020304" pitchFamily="18" charset="0"/>
                <a:cs typeface="Times New Roman" panose="02020603050405020304" pitchFamily="18" charset="0"/>
              </a:rPr>
              <a:t>3. Import Price Shock</a:t>
            </a:r>
            <a:r>
              <a:rPr lang="en-US" sz="1800" dirty="0">
                <a:latin typeface="Times New Roman" panose="02020603050405020304" pitchFamily="18" charset="0"/>
                <a:cs typeface="Times New Roman" panose="02020603050405020304" pitchFamily="18" charset="0"/>
              </a:rPr>
              <a:t>. </a:t>
            </a:r>
          </a:p>
          <a:p>
            <a:pPr marL="0" indent="0" algn="just">
              <a:buNone/>
            </a:pPr>
            <a:r>
              <a:rPr lang="en-US" sz="1800" dirty="0">
                <a:latin typeface="Times New Roman" panose="02020603050405020304" pitchFamily="18" charset="0"/>
                <a:cs typeface="Times New Roman" panose="02020603050405020304" pitchFamily="18" charset="0"/>
              </a:rPr>
              <a:t>In the current regime of flexible exchange rates, currencies of most countries are determined by demand for and supply of a currency.</a:t>
            </a:r>
          </a:p>
          <a:p>
            <a:pPr marL="0" indent="0" algn="just">
              <a:buNone/>
            </a:pPr>
            <a:r>
              <a:rPr lang="en-US" sz="1800" dirty="0">
                <a:latin typeface="Times New Roman" panose="02020603050405020304" pitchFamily="18" charset="0"/>
                <a:cs typeface="Times New Roman" panose="02020603050405020304" pitchFamily="18" charset="0"/>
              </a:rPr>
              <a:t>They can appreciate or depreciate frequently in terms of the US dollar. </a:t>
            </a:r>
          </a:p>
          <a:p>
            <a:pPr marL="0" indent="0" algn="just">
              <a:buNone/>
            </a:pPr>
            <a:r>
              <a:rPr lang="en-US" sz="1800" dirty="0">
                <a:latin typeface="Times New Roman" panose="02020603050405020304" pitchFamily="18" charset="0"/>
                <a:cs typeface="Times New Roman" panose="02020603050405020304" pitchFamily="18" charset="0"/>
              </a:rPr>
              <a:t>A depreciation in the Indian rupee makes India’s imports  costlier to both producers and consumers. </a:t>
            </a:r>
          </a:p>
          <a:p>
            <a:pPr marL="0" indent="0" algn="just">
              <a:buNone/>
            </a:pPr>
            <a:r>
              <a:rPr lang="en-US" sz="1800" dirty="0">
                <a:latin typeface="Times New Roman" panose="02020603050405020304" pitchFamily="18" charset="0"/>
                <a:cs typeface="Times New Roman" panose="02020603050405020304" pitchFamily="18" charset="0"/>
              </a:rPr>
              <a:t>Thus depreciation of rupee causes import shock and cost-push inflation. </a:t>
            </a:r>
          </a:p>
          <a:p>
            <a:pPr marL="0" indent="0" algn="just">
              <a:buNone/>
            </a:pPr>
            <a:r>
              <a:rPr lang="en-US" sz="1800" b="1" dirty="0">
                <a:solidFill>
                  <a:schemeClr val="accent1"/>
                </a:solidFill>
                <a:latin typeface="Times New Roman" panose="02020603050405020304" pitchFamily="18" charset="0"/>
                <a:cs typeface="Times New Roman" panose="02020603050405020304" pitchFamily="18" charset="0"/>
              </a:rPr>
              <a:t>4. Wage-Push Inflation.</a:t>
            </a:r>
            <a:r>
              <a:rPr lang="en-US" sz="1800" dirty="0">
                <a:latin typeface="Times New Roman" panose="02020603050405020304" pitchFamily="18" charset="0"/>
                <a:cs typeface="Times New Roman" panose="02020603050405020304" pitchFamily="18" charset="0"/>
              </a:rPr>
              <a:t> </a:t>
            </a:r>
          </a:p>
          <a:p>
            <a:pPr marL="0" indent="0" algn="just">
              <a:buNone/>
            </a:pPr>
            <a:r>
              <a:rPr lang="en-US" sz="1800" dirty="0">
                <a:latin typeface="Times New Roman" panose="02020603050405020304" pitchFamily="18" charset="0"/>
                <a:cs typeface="Times New Roman" panose="02020603050405020304" pitchFamily="18" charset="0"/>
              </a:rPr>
              <a:t>When powerful trade unions, especially in industrialized countries, push for higher wages unjustifiably either from productivity or cost of living aspects, they produce a cost-push effect.</a:t>
            </a:r>
          </a:p>
          <a:p>
            <a:pPr marL="0" indent="0" algn="just">
              <a:buNone/>
            </a:pPr>
            <a:r>
              <a:rPr lang="en-US" sz="1800" dirty="0">
                <a:latin typeface="Times New Roman" panose="02020603050405020304" pitchFamily="18" charset="0"/>
                <a:cs typeface="Times New Roman" panose="02020603050405020304" pitchFamily="18" charset="0"/>
              </a:rPr>
              <a:t>In a situation of high demand and employment, employers are more likely to agree to wage increase as they can pass on these rises in costs to the consumers in the form of hike in prices.</a:t>
            </a:r>
          </a:p>
          <a:p>
            <a:pPr marL="0" indent="0" algn="just">
              <a:buNone/>
            </a:pPr>
            <a:r>
              <a:rPr lang="en-US" sz="1800" dirty="0">
                <a:latin typeface="Times New Roman" panose="02020603050405020304" pitchFamily="18" charset="0"/>
                <a:cs typeface="Times New Roman" panose="02020603050405020304" pitchFamily="18" charset="0"/>
              </a:rPr>
              <a:t>If this happens we have cost-push inflation. </a:t>
            </a:r>
          </a:p>
          <a:p>
            <a:pPr marL="0" indent="0" algn="just">
              <a:buNone/>
            </a:pPr>
            <a:r>
              <a:rPr lang="en-US" sz="2400" i="1" dirty="0">
                <a:solidFill>
                  <a:srgbClr val="C00000"/>
                </a:solidFill>
                <a:latin typeface="Times New Roman" panose="02020603050405020304" pitchFamily="18" charset="0"/>
                <a:cs typeface="Times New Roman" panose="02020603050405020304" pitchFamily="18" charset="0"/>
              </a:rPr>
              <a:t>Also note that as a result of cost-push effect of higher wages, short-run aggregate supply curve of output shifts to the left and, given the aggregate demand, curve, results in higher price of output.</a:t>
            </a:r>
          </a:p>
          <a:p>
            <a:endParaRPr lang="en-IN" sz="1800" dirty="0"/>
          </a:p>
        </p:txBody>
      </p:sp>
    </p:spTree>
    <p:extLst>
      <p:ext uri="{BB962C8B-B14F-4D97-AF65-F5344CB8AC3E}">
        <p14:creationId xmlns:p14="http://schemas.microsoft.com/office/powerpoint/2010/main" xmlns="" val="2129910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103E65-F9AE-4BAC-A25A-62A0C85D3000}"/>
              </a:ext>
            </a:extLst>
          </p:cNvPr>
          <p:cNvSpPr>
            <a:spLocks noGrp="1"/>
          </p:cNvSpPr>
          <p:nvPr>
            <p:ph type="title"/>
          </p:nvPr>
        </p:nvSpPr>
        <p:spPr>
          <a:xfrm>
            <a:off x="7466200" y="255864"/>
            <a:ext cx="3523377" cy="687898"/>
          </a:xfrm>
        </p:spPr>
        <p:txBody>
          <a:bodyPr>
            <a:normAutofit fontScale="90000"/>
          </a:bodyPr>
          <a:lstStyle/>
          <a:p>
            <a:r>
              <a:rPr lang="en-US" sz="2800" dirty="0">
                <a:solidFill>
                  <a:srgbClr val="C00000"/>
                </a:solidFill>
                <a:latin typeface="Times New Roman" panose="02020603050405020304" pitchFamily="18" charset="0"/>
                <a:cs typeface="Times New Roman" panose="02020603050405020304" pitchFamily="18" charset="0"/>
              </a:rPr>
              <a:t>COST-PUSH INFLATION</a:t>
            </a:r>
            <a:r>
              <a:rPr lang="en-US" sz="2800" dirty="0">
                <a:latin typeface="Times New Roman" panose="02020603050405020304" pitchFamily="18" charset="0"/>
                <a:cs typeface="Times New Roman" panose="02020603050405020304" pitchFamily="18" charset="0"/>
              </a:rPr>
              <a:t> </a:t>
            </a:r>
            <a:r>
              <a:rPr lang="en-US" sz="2800" i="1" dirty="0">
                <a:solidFill>
                  <a:srgbClr val="C00000"/>
                </a:solidFill>
                <a:latin typeface="Times New Roman" panose="02020603050405020304" pitchFamily="18" charset="0"/>
                <a:cs typeface="Times New Roman" panose="02020603050405020304" pitchFamily="18" charset="0"/>
              </a:rPr>
              <a:t>(contd.)</a:t>
            </a:r>
            <a:endParaRPr lang="en-IN" sz="2800" dirty="0"/>
          </a:p>
        </p:txBody>
      </p:sp>
      <p:sp>
        <p:nvSpPr>
          <p:cNvPr id="3" name="Content Placeholder 2">
            <a:extLst>
              <a:ext uri="{FF2B5EF4-FFF2-40B4-BE49-F238E27FC236}">
                <a16:creationId xmlns:a16="http://schemas.microsoft.com/office/drawing/2014/main" xmlns="" id="{9B49930C-DA96-4DBF-B4A4-44DE225C691F}"/>
              </a:ext>
            </a:extLst>
          </p:cNvPr>
          <p:cNvSpPr>
            <a:spLocks noGrp="1"/>
          </p:cNvSpPr>
          <p:nvPr>
            <p:ph idx="1"/>
          </p:nvPr>
        </p:nvSpPr>
        <p:spPr>
          <a:xfrm>
            <a:off x="662730" y="131559"/>
            <a:ext cx="5595457" cy="6462188"/>
          </a:xfrm>
        </p:spPr>
        <p:txBody>
          <a:bodyPr>
            <a:noAutofit/>
          </a:bodyPr>
          <a:lstStyle/>
          <a:p>
            <a:pPr algn="just">
              <a:lnSpc>
                <a:spcPct val="107000"/>
              </a:lnSpc>
              <a:spcAft>
                <a:spcPts val="800"/>
              </a:spcAft>
            </a:pP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In Fig 3, aggregate supply and demand are measured along the </a:t>
            </a:r>
            <a:r>
              <a:rPr lang="en-IN" sz="1800" i="1"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X</a:t>
            </a: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-axis and price</a:t>
            </a:r>
            <a:r>
              <a:rPr lang="en-IN" sz="1800"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 </a:t>
            </a: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level along the </a:t>
            </a:r>
            <a:r>
              <a:rPr lang="en-IN" sz="1800" i="1"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Y</a:t>
            </a: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-axis. </a:t>
            </a:r>
            <a:r>
              <a:rPr lang="en-IN" sz="1800" i="1"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AD </a:t>
            </a: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is the aggregate demand</a:t>
            </a:r>
            <a:r>
              <a:rPr lang="en-IN" sz="1800"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 </a:t>
            </a: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curve and </a:t>
            </a:r>
            <a:r>
              <a:rPr lang="en-IN" sz="1800" i="1"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SRAS1</a:t>
            </a: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is the initial aggregate supply curve.</a:t>
            </a:r>
          </a:p>
          <a:p>
            <a:pPr algn="just">
              <a:lnSpc>
                <a:spcPct val="107000"/>
              </a:lnSpc>
              <a:spcAft>
                <a:spcPts val="800"/>
              </a:spcAft>
            </a:pPr>
            <a:r>
              <a:rPr lang="en-IN" sz="1800" dirty="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Now consider a supply shock to the economy which causes the AS </a:t>
            </a: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curve to shift upward to the left. </a:t>
            </a:r>
          </a:p>
          <a:p>
            <a:pPr algn="just">
              <a:lnSpc>
                <a:spcPct val="107000"/>
              </a:lnSpc>
              <a:spcAft>
                <a:spcPts val="800"/>
              </a:spcAft>
            </a:pP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Given the upward shift in the aggregate supply curve from SR</a:t>
            </a:r>
            <a:r>
              <a:rPr lang="en-IN" sz="1800" i="1"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AS</a:t>
            </a:r>
            <a:r>
              <a:rPr lang="en-IN" sz="1800" i="1" dirty="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1</a:t>
            </a: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to SR</a:t>
            </a:r>
            <a:r>
              <a:rPr lang="en-IN" sz="1800" i="1"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AS</a:t>
            </a:r>
            <a:r>
              <a:rPr lang="en-IN" sz="1800" i="1" dirty="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2, </a:t>
            </a: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price level rises from </a:t>
            </a:r>
            <a:r>
              <a:rPr lang="en-IN" sz="1800" i="1"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P1</a:t>
            </a: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to </a:t>
            </a:r>
            <a:r>
              <a:rPr lang="en-IN" sz="1800" i="1"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P</a:t>
            </a: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2.</a:t>
            </a:r>
          </a:p>
          <a:p>
            <a:pPr algn="just">
              <a:lnSpc>
                <a:spcPct val="107000"/>
              </a:lnSpc>
              <a:spcAft>
                <a:spcPts val="800"/>
              </a:spcAft>
            </a:pP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Simultaneously, output declines fromY1 to Y2 &lt;Y1.</a:t>
            </a:r>
          </a:p>
          <a:p>
            <a:pPr marL="0" indent="0" algn="just">
              <a:lnSpc>
                <a:spcPct val="107000"/>
              </a:lnSpc>
              <a:spcAft>
                <a:spcPts val="800"/>
              </a:spcAft>
              <a:buNone/>
            </a:pP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Thus, in this case when aggregate demand curve remains the same, price level rises due to rise in wages which has caused leftward shift in the supply curve. </a:t>
            </a:r>
          </a:p>
          <a:p>
            <a:pPr marL="0" indent="0" algn="just">
              <a:lnSpc>
                <a:spcPct val="107000"/>
              </a:lnSpc>
              <a:spcAft>
                <a:spcPts val="800"/>
              </a:spcAft>
              <a:buNone/>
            </a:pPr>
            <a:r>
              <a:rPr lang="en-IN" sz="1800"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An important feature of cost-push inflation is that this causes not only rise in price level but also brings about a fall in aggregate output</a:t>
            </a:r>
            <a:r>
              <a:rPr lang="en-IN" sz="18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This situation of high inflation and lower output is generally described as </a:t>
            </a:r>
            <a:r>
              <a:rPr lang="en-IN" sz="1800" b="1"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stagflation,</a:t>
            </a:r>
            <a:r>
              <a:rPr lang="en-IN" sz="1800" b="1" dirty="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IN" sz="18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which famously gave rise to the genesis of the classic supply-side economics in the 1970s.</a:t>
            </a:r>
            <a:endParaRPr lang="en-IN" sz="1800" dirty="0">
              <a:solidFill>
                <a:schemeClr val="accent5">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IN" sz="1800" dirty="0">
              <a:solidFill>
                <a:srgbClr val="00B050"/>
              </a:solidFill>
              <a:latin typeface="Times New Roman" panose="02020603050405020304" pitchFamily="18" charset="0"/>
              <a:cs typeface="Times New Roman" panose="02020603050405020304" pitchFamily="18" charset="0"/>
            </a:endParaRPr>
          </a:p>
        </p:txBody>
      </p:sp>
      <p:pic>
        <p:nvPicPr>
          <p:cNvPr id="4100" name="Picture 4" descr="Types and causes of inflation">
            <a:extLst>
              <a:ext uri="{FF2B5EF4-FFF2-40B4-BE49-F238E27FC236}">
                <a16:creationId xmlns:a16="http://schemas.microsoft.com/office/drawing/2014/main" xmlns="" id="{7F806687-180E-4DD9-95FC-92A0807E7018}"/>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751568" y="1451296"/>
            <a:ext cx="5239796" cy="4454553"/>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TextBox 11">
            <a:extLst>
              <a:ext uri="{FF2B5EF4-FFF2-40B4-BE49-F238E27FC236}">
                <a16:creationId xmlns:a16="http://schemas.microsoft.com/office/drawing/2014/main" xmlns="" id="{44620DC8-BA22-412E-92ED-506D1E0A3291}"/>
              </a:ext>
            </a:extLst>
          </p:cNvPr>
          <p:cNvSpPr txBox="1"/>
          <p:nvPr/>
        </p:nvSpPr>
        <p:spPr>
          <a:xfrm>
            <a:off x="8305101" y="6182686"/>
            <a:ext cx="3154260" cy="369332"/>
          </a:xfrm>
          <a:prstGeom prst="rect">
            <a:avLst/>
          </a:prstGeom>
          <a:noFill/>
          <a:ln>
            <a:solidFill>
              <a:srgbClr val="C00000"/>
            </a:solidFill>
          </a:ln>
        </p:spPr>
        <p:txBody>
          <a:bodyPr wrap="square" rtlCol="0">
            <a:spAutoFit/>
          </a:bodyPr>
          <a:lstStyle/>
          <a:p>
            <a:pPr algn="ctr"/>
            <a:r>
              <a:rPr lang="en-IN" dirty="0">
                <a:solidFill>
                  <a:srgbClr val="C00000"/>
                </a:solidFill>
                <a:latin typeface="Times New Roman" panose="02020603050405020304" pitchFamily="18" charset="0"/>
                <a:cs typeface="Times New Roman" panose="02020603050405020304" pitchFamily="18" charset="0"/>
              </a:rPr>
              <a:t>Fig 4: Cost-Push Inflation</a:t>
            </a:r>
          </a:p>
        </p:txBody>
      </p:sp>
    </p:spTree>
    <p:extLst>
      <p:ext uri="{BB962C8B-B14F-4D97-AF65-F5344CB8AC3E}">
        <p14:creationId xmlns:p14="http://schemas.microsoft.com/office/powerpoint/2010/main" xmlns="" val="13710351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157CCF-79FC-43F1-AB2F-6FE82791CEEB}"/>
              </a:ext>
            </a:extLst>
          </p:cNvPr>
          <p:cNvSpPr>
            <a:spLocks noGrp="1"/>
          </p:cNvSpPr>
          <p:nvPr>
            <p:ph type="title"/>
          </p:nvPr>
        </p:nvSpPr>
        <p:spPr>
          <a:xfrm>
            <a:off x="838200" y="365125"/>
            <a:ext cx="10515600" cy="800945"/>
          </a:xfrm>
        </p:spPr>
        <p:txBody>
          <a:bodyPr>
            <a:normAutofit fontScale="90000"/>
          </a:bodyPr>
          <a:lstStyle/>
          <a:p>
            <a:r>
              <a:rPr lang="en-US" sz="2800" dirty="0">
                <a:solidFill>
                  <a:srgbClr val="0070C0"/>
                </a:solidFill>
                <a:latin typeface="Times New Roman" panose="02020603050405020304" pitchFamily="18" charset="0"/>
                <a:cs typeface="Times New Roman" panose="02020603050405020304" pitchFamily="18" charset="0"/>
              </a:rPr>
              <a:t>COST-PUSH &amp; DEMAND-PULL INFLATION: IDENTIFICATION PROBLEM &amp; INTERACTION</a:t>
            </a:r>
            <a:endParaRPr lang="en-IN" sz="2800"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246B962-DC58-44E5-BBC6-F8EB338FB6B9}"/>
              </a:ext>
            </a:extLst>
          </p:cNvPr>
          <p:cNvSpPr>
            <a:spLocks noGrp="1"/>
          </p:cNvSpPr>
          <p:nvPr>
            <p:ph idx="1"/>
          </p:nvPr>
        </p:nvSpPr>
        <p:spPr>
          <a:xfrm>
            <a:off x="838200" y="1166070"/>
            <a:ext cx="10515600" cy="5010893"/>
          </a:xfrm>
        </p:spPr>
        <p:txBody>
          <a:bodyPr>
            <a:normAutofit/>
          </a:bodyPr>
          <a:lstStyle/>
          <a:p>
            <a:endParaRPr lang="en-US" sz="1900" dirty="0">
              <a:latin typeface="Times New Roman" panose="02020603050405020304" pitchFamily="18" charset="0"/>
              <a:cs typeface="Times New Roman" panose="02020603050405020304" pitchFamily="18" charset="0"/>
            </a:endParaRPr>
          </a:p>
          <a:p>
            <a:r>
              <a:rPr lang="en-US" sz="1900" dirty="0">
                <a:latin typeface="Times New Roman" panose="02020603050405020304" pitchFamily="18" charset="0"/>
                <a:cs typeface="Times New Roman" panose="02020603050405020304" pitchFamily="18" charset="0"/>
              </a:rPr>
              <a:t>In the real world, as many economists hold, observed sustained inflation is generally the result of the interaction between demand pull-and cost-push factors. </a:t>
            </a:r>
          </a:p>
          <a:p>
            <a:endParaRPr lang="en-US" sz="1900" dirty="0">
              <a:latin typeface="Times New Roman" panose="02020603050405020304" pitchFamily="18" charset="0"/>
              <a:cs typeface="Times New Roman" panose="02020603050405020304" pitchFamily="18" charset="0"/>
            </a:endParaRPr>
          </a:p>
          <a:p>
            <a:r>
              <a:rPr lang="en-US" sz="1900" dirty="0">
                <a:latin typeface="Times New Roman" panose="02020603050405020304" pitchFamily="18" charset="0"/>
                <a:cs typeface="Times New Roman" panose="02020603050405020304" pitchFamily="18" charset="0"/>
              </a:rPr>
              <a:t>Was the inflation started in the first instance by cost-push or by demand-pull forces? Can we tell?</a:t>
            </a:r>
          </a:p>
          <a:p>
            <a:endParaRPr lang="en-US" sz="1900" dirty="0">
              <a:latin typeface="Times New Roman" panose="02020603050405020304" pitchFamily="18" charset="0"/>
              <a:cs typeface="Times New Roman" panose="02020603050405020304" pitchFamily="18" charset="0"/>
            </a:endParaRPr>
          </a:p>
          <a:p>
            <a:r>
              <a:rPr lang="en-US" sz="1900" dirty="0">
                <a:latin typeface="Times New Roman" panose="02020603050405020304" pitchFamily="18" charset="0"/>
                <a:cs typeface="Times New Roman" panose="02020603050405020304" pitchFamily="18" charset="0"/>
              </a:rPr>
              <a:t>Economists hold that it is very difficult  to identify the first cause, or first event that started the process of inflation.</a:t>
            </a:r>
          </a:p>
          <a:p>
            <a:r>
              <a:rPr lang="en-IN" sz="2000" dirty="0">
                <a:latin typeface="Times New Roman" panose="02020603050405020304" pitchFamily="18" charset="0"/>
                <a:cs typeface="Times New Roman" panose="02020603050405020304" pitchFamily="18" charset="0"/>
              </a:rPr>
              <a:t>However, demand-pull is typically considered to be the leading cause. </a:t>
            </a:r>
          </a:p>
          <a:p>
            <a:endParaRPr lang="en-IN" sz="2000" dirty="0">
              <a:latin typeface="Times New Roman" panose="02020603050405020304" pitchFamily="18" charset="0"/>
              <a:cs typeface="Times New Roman" panose="02020603050405020304" pitchFamily="18" charset="0"/>
            </a:endParaRPr>
          </a:p>
          <a:p>
            <a:r>
              <a:rPr lang="en-IN" sz="2000" dirty="0">
                <a:latin typeface="Times New Roman" panose="02020603050405020304" pitchFamily="18" charset="0"/>
                <a:cs typeface="Times New Roman" panose="02020603050405020304" pitchFamily="18" charset="0"/>
              </a:rPr>
              <a:t>In the following analysis, we present a scheme to understand how cost push and demand pull forces interact to result in sustained inflation over time.</a:t>
            </a:r>
          </a:p>
          <a:p>
            <a:endParaRPr lang="en-IN" sz="2000" dirty="0">
              <a:latin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977568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B1CCF32-175D-4A67-B934-725BC2CD6903}"/>
              </a:ext>
            </a:extLst>
          </p:cNvPr>
          <p:cNvSpPr>
            <a:spLocks noGrp="1"/>
          </p:cNvSpPr>
          <p:nvPr>
            <p:ph idx="1"/>
          </p:nvPr>
        </p:nvSpPr>
        <p:spPr>
          <a:xfrm>
            <a:off x="838200" y="444616"/>
            <a:ext cx="10515600" cy="6413383"/>
          </a:xfrm>
        </p:spPr>
        <p:txBody>
          <a:bodyPr>
            <a:normAutofit fontScale="92500" lnSpcReduction="10000"/>
          </a:bodyPr>
          <a:lstStyle/>
          <a:p>
            <a:r>
              <a:rPr lang="en-US" sz="2600" dirty="0">
                <a:solidFill>
                  <a:srgbClr val="C00000"/>
                </a:solidFill>
                <a:latin typeface="Times New Roman" panose="02020603050405020304" pitchFamily="18" charset="0"/>
                <a:cs typeface="Times New Roman" panose="02020603050405020304" pitchFamily="18" charset="0"/>
              </a:rPr>
              <a:t>SPIRAL INTERACTION OF COST-PUSH &amp; DEMAND-PULL INFLATION:</a:t>
            </a:r>
          </a:p>
          <a:p>
            <a:endParaRPr lang="en-IN" dirty="0"/>
          </a:p>
          <a:p>
            <a:endParaRPr lang="en-IN" dirty="0"/>
          </a:p>
          <a:p>
            <a:endParaRPr lang="en-IN" dirty="0"/>
          </a:p>
          <a:p>
            <a:endParaRPr lang="en-IN" dirty="0"/>
          </a:p>
          <a:p>
            <a:endParaRPr lang="en-IN" dirty="0"/>
          </a:p>
          <a:p>
            <a:endParaRPr lang="en-IN" dirty="0"/>
          </a:p>
          <a:p>
            <a:endParaRPr lang="en-IN" dirty="0"/>
          </a:p>
          <a:p>
            <a:endParaRPr lang="en-IN" sz="1800" i="1" dirty="0">
              <a:latin typeface="Times New Roman" panose="02020603050405020304" pitchFamily="18" charset="0"/>
              <a:cs typeface="Times New Roman" panose="02020603050405020304" pitchFamily="18" charset="0"/>
            </a:endParaRPr>
          </a:p>
          <a:p>
            <a:endParaRPr lang="en-IN" sz="1800" i="1" dirty="0">
              <a:latin typeface="Times New Roman" panose="02020603050405020304" pitchFamily="18" charset="0"/>
              <a:cs typeface="Times New Roman" panose="02020603050405020304" pitchFamily="18" charset="0"/>
            </a:endParaRPr>
          </a:p>
          <a:p>
            <a:pPr marL="0" indent="0">
              <a:buNone/>
            </a:pPr>
            <a:r>
              <a:rPr lang="en-IN" sz="1800" i="1" dirty="0">
                <a:latin typeface="Times New Roman" panose="02020603050405020304" pitchFamily="18" charset="0"/>
                <a:cs typeface="Times New Roman" panose="02020603050405020304" pitchFamily="18" charset="0"/>
              </a:rPr>
              <a:t>------------------------------------------------------</a:t>
            </a:r>
          </a:p>
          <a:p>
            <a:pPr marL="0" indent="0">
              <a:buNone/>
            </a:pPr>
            <a:endParaRPr lang="en-IN" sz="1800" i="1" dirty="0">
              <a:latin typeface="Times New Roman" panose="02020603050405020304" pitchFamily="18" charset="0"/>
              <a:cs typeface="Times New Roman" panose="02020603050405020304" pitchFamily="18" charset="0"/>
            </a:endParaRPr>
          </a:p>
          <a:p>
            <a:pPr marL="0" indent="0">
              <a:buNone/>
            </a:pPr>
            <a:endParaRPr lang="en-IN" sz="1800" i="1" dirty="0">
              <a:latin typeface="Times New Roman" panose="02020603050405020304" pitchFamily="18" charset="0"/>
              <a:cs typeface="Times New Roman" panose="02020603050405020304" pitchFamily="18" charset="0"/>
            </a:endParaRPr>
          </a:p>
          <a:p>
            <a:pPr marL="0" indent="0">
              <a:buNone/>
            </a:pPr>
            <a:endParaRPr lang="en-IN" sz="1700" i="1" dirty="0">
              <a:latin typeface="Times New Roman" panose="02020603050405020304" pitchFamily="18" charset="0"/>
              <a:cs typeface="Times New Roman" panose="02020603050405020304" pitchFamily="18" charset="0"/>
            </a:endParaRPr>
          </a:p>
          <a:p>
            <a:pPr marL="0" indent="0">
              <a:buNone/>
            </a:pPr>
            <a:endParaRPr lang="en-IN" sz="1700" i="1" dirty="0">
              <a:latin typeface="Times New Roman" panose="02020603050405020304" pitchFamily="18" charset="0"/>
              <a:cs typeface="Times New Roman" panose="02020603050405020304" pitchFamily="18" charset="0"/>
            </a:endParaRPr>
          </a:p>
          <a:p>
            <a:pPr marL="0" indent="0">
              <a:buNone/>
            </a:pPr>
            <a:r>
              <a:rPr lang="en-IN" sz="1700" i="1" dirty="0">
                <a:latin typeface="Times New Roman" panose="02020603050405020304" pitchFamily="18" charset="0"/>
                <a:cs typeface="Times New Roman" panose="02020603050405020304" pitchFamily="18" charset="0"/>
              </a:rPr>
              <a:t>(Source image courtesy:</a:t>
            </a:r>
            <a:r>
              <a:rPr lang="en-IN" sz="1700" dirty="0"/>
              <a:t> </a:t>
            </a:r>
            <a:r>
              <a:rPr lang="en-US" sz="1700" i="1" dirty="0" err="1">
                <a:latin typeface="Times New Roman" panose="02020603050405020304" pitchFamily="18" charset="0"/>
                <a:cs typeface="Times New Roman" panose="02020603050405020304" pitchFamily="18" charset="0"/>
              </a:rPr>
              <a:t>Bajracharya</a:t>
            </a:r>
            <a:r>
              <a:rPr lang="en-US" sz="1700" i="1" dirty="0">
                <a:latin typeface="Times New Roman" panose="02020603050405020304" pitchFamily="18" charset="0"/>
                <a:cs typeface="Times New Roman" panose="02020603050405020304" pitchFamily="18" charset="0"/>
              </a:rPr>
              <a:t> (2018)). </a:t>
            </a:r>
            <a:endParaRPr lang="en-IN" sz="1700" i="1" dirty="0">
              <a:latin typeface="Times New Roman" panose="02020603050405020304" pitchFamily="18" charset="0"/>
              <a:cs typeface="Times New Roman" panose="02020603050405020304" pitchFamily="18" charset="0"/>
            </a:endParaRPr>
          </a:p>
        </p:txBody>
      </p:sp>
      <p:pic>
        <p:nvPicPr>
          <p:cNvPr id="5122" name="Picture 2" descr="Mix inflation curve">
            <a:extLst>
              <a:ext uri="{FF2B5EF4-FFF2-40B4-BE49-F238E27FC236}">
                <a16:creationId xmlns:a16="http://schemas.microsoft.com/office/drawing/2014/main" xmlns="" id="{AA5DF0C1-6E76-4DF5-83B8-6E85F2651CCC}"/>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176" y="1289108"/>
            <a:ext cx="3810000" cy="38100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a:extLst>
              <a:ext uri="{FF2B5EF4-FFF2-40B4-BE49-F238E27FC236}">
                <a16:creationId xmlns:a16="http://schemas.microsoft.com/office/drawing/2014/main" xmlns="" id="{0E10A7DB-2A9C-4291-8705-D17FFD878EB1}"/>
              </a:ext>
            </a:extLst>
          </p:cNvPr>
          <p:cNvSpPr txBox="1"/>
          <p:nvPr/>
        </p:nvSpPr>
        <p:spPr>
          <a:xfrm>
            <a:off x="5488499" y="937576"/>
            <a:ext cx="6107185" cy="5786199"/>
          </a:xfrm>
          <a:prstGeom prst="rect">
            <a:avLst/>
          </a:prstGeom>
          <a:noFill/>
        </p:spPr>
        <p:txBody>
          <a:bodyPr wrap="square" rtlCol="0">
            <a:spAutoFit/>
          </a:bodyPr>
          <a:lstStyle/>
          <a:p>
            <a:pPr marL="285750" indent="-285750" algn="just">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The initial aggregate demand and aggregate supply curves AD0</a:t>
            </a:r>
            <a:r>
              <a:rPr lang="en-US" sz="1600" dirty="0"/>
              <a:t> </a:t>
            </a:r>
            <a:r>
              <a:rPr lang="en-US" sz="1600" dirty="0">
                <a:latin typeface="Times New Roman" panose="02020603050405020304" pitchFamily="18" charset="0"/>
                <a:cs typeface="Times New Roman" panose="02020603050405020304" pitchFamily="18" charset="0"/>
              </a:rPr>
              <a:t>and</a:t>
            </a:r>
            <a:r>
              <a:rPr lang="en-US" sz="1600" dirty="0"/>
              <a:t> </a:t>
            </a:r>
            <a:r>
              <a:rPr lang="en-US" sz="1600" dirty="0">
                <a:latin typeface="Times New Roman" panose="02020603050405020304" pitchFamily="18" charset="0"/>
                <a:cs typeface="Times New Roman" panose="02020603050405020304" pitchFamily="18" charset="0"/>
              </a:rPr>
              <a:t>AS0 intersect at point E</a:t>
            </a:r>
            <a:r>
              <a:rPr lang="en-US" sz="1400" dirty="0">
                <a:latin typeface="Times New Roman" panose="02020603050405020304" pitchFamily="18" charset="0"/>
                <a:cs typeface="Times New Roman" panose="02020603050405020304" pitchFamily="18" charset="0"/>
              </a:rPr>
              <a:t>0</a:t>
            </a:r>
            <a:r>
              <a:rPr lang="en-US" sz="1600" dirty="0">
                <a:latin typeface="Times New Roman" panose="02020603050405020304" pitchFamily="18" charset="0"/>
                <a:cs typeface="Times New Roman" panose="02020603050405020304" pitchFamily="18" charset="0"/>
              </a:rPr>
              <a:t>. The initial equilibrium price level is P0 and output level Y</a:t>
            </a:r>
            <a:r>
              <a:rPr lang="en-US" sz="1400" dirty="0">
                <a:latin typeface="Times New Roman" panose="02020603050405020304" pitchFamily="18" charset="0"/>
                <a:cs typeface="Times New Roman" panose="02020603050405020304" pitchFamily="18" charset="0"/>
              </a:rPr>
              <a:t>0</a:t>
            </a:r>
            <a:r>
              <a:rPr lang="en-US" sz="1600" dirty="0">
                <a:latin typeface="Times New Roman" panose="02020603050405020304" pitchFamily="18" charset="0"/>
                <a:cs typeface="Times New Roman" panose="02020603050405020304" pitchFamily="18" charset="0"/>
              </a:rPr>
              <a:t> (below the full-employment level).</a:t>
            </a:r>
          </a:p>
          <a:p>
            <a:pPr marL="285750" indent="-285750" algn="just">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Now suppose that due to a supply-shock e.g., an increase in input costs, the aggregate supply curve shifts leftwards to AS</a:t>
            </a:r>
            <a:r>
              <a:rPr lang="en-US" sz="1400" dirty="0">
                <a:latin typeface="Times New Roman" panose="02020603050405020304" pitchFamily="18" charset="0"/>
                <a:cs typeface="Times New Roman" panose="02020603050405020304" pitchFamily="18" charset="0"/>
              </a:rPr>
              <a:t>1</a:t>
            </a:r>
            <a:r>
              <a:rPr lang="en-US" sz="1600" dirty="0">
                <a:latin typeface="Times New Roman" panose="02020603050405020304" pitchFamily="18" charset="0"/>
                <a:cs typeface="Times New Roman" panose="02020603050405020304" pitchFamily="18" charset="0"/>
              </a:rPr>
              <a:t>. </a:t>
            </a:r>
          </a:p>
          <a:p>
            <a:pPr marL="285750" indent="-285750" algn="just">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As the aggregate demand schedule AD0 remains unchanged, this leftward shift in the supply curve causes prices to rise until equilibrium  is reached at E1 at price level P1. Also, as this is a supply-side shock, aggregate output declines to Y’0.</a:t>
            </a:r>
          </a:p>
          <a:p>
            <a:pPr marL="285750" indent="-285750" algn="just">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As firms reduce their output and employment, workers become unemployed. To cure the depressionary situation, suppose the government undertakes expansionary fiscal policy through money  financing. </a:t>
            </a:r>
          </a:p>
          <a:p>
            <a:pPr marL="285750" indent="-285750" algn="just">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As a result, demand expands and the aggregate demand curve shifts out to the right to AD1. Given the aggregate supply curve AS1, this creates excess demand at price P1. This pulls up the price level even further to P2. The final output is Y0 (higher than Y’0 but lower than Y1).</a:t>
            </a:r>
          </a:p>
          <a:p>
            <a:pPr algn="just"/>
            <a:r>
              <a:rPr lang="en-US" sz="1600" dirty="0">
                <a:latin typeface="Times New Roman" panose="02020603050405020304" pitchFamily="18" charset="0"/>
                <a:cs typeface="Times New Roman" panose="02020603050405020304" pitchFamily="18" charset="0"/>
              </a:rPr>
              <a:t>It is easy to see that if there is further shock to supply, and further increase in aggregate demand in turn, shifting both aggregate demand and supply curves in turn, then prices will rise even further and inflation will continue in a long-drawn out sequence. This is the spiral interaction of cost-push and demand-pull </a:t>
            </a:r>
            <a:r>
              <a:rPr lang="en-US" sz="1600" dirty="0" err="1">
                <a:latin typeface="Times New Roman" panose="02020603050405020304" pitchFamily="18" charset="0"/>
                <a:cs typeface="Times New Roman" panose="02020603050405020304" pitchFamily="18" charset="0"/>
              </a:rPr>
              <a:t>i</a:t>
            </a:r>
            <a:r>
              <a:rPr lang="en-IN" sz="1600" dirty="0" err="1">
                <a:latin typeface="Times New Roman" panose="02020603050405020304" pitchFamily="18" charset="0"/>
                <a:cs typeface="Times New Roman" panose="02020603050405020304" pitchFamily="18" charset="0"/>
              </a:rPr>
              <a:t>nflation</a:t>
            </a:r>
            <a:r>
              <a:rPr lang="en-IN" dirty="0">
                <a:latin typeface="Times New Roman" panose="02020603050405020304" pitchFamily="18" charset="0"/>
                <a:cs typeface="Times New Roman" panose="02020603050405020304" pitchFamily="18" charset="0"/>
              </a:rPr>
              <a:t>.</a:t>
            </a:r>
          </a:p>
        </p:txBody>
      </p:sp>
      <p:cxnSp>
        <p:nvCxnSpPr>
          <p:cNvPr id="7" name="Straight Connector 6">
            <a:extLst>
              <a:ext uri="{FF2B5EF4-FFF2-40B4-BE49-F238E27FC236}">
                <a16:creationId xmlns:a16="http://schemas.microsoft.com/office/drawing/2014/main" xmlns="" id="{6931E809-3F67-4ED8-B527-13CBCE8B78D3}"/>
              </a:ext>
            </a:extLst>
          </p:cNvPr>
          <p:cNvCxnSpPr/>
          <p:nvPr/>
        </p:nvCxnSpPr>
        <p:spPr>
          <a:xfrm>
            <a:off x="2080469" y="3045204"/>
            <a:ext cx="0" cy="1812022"/>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 name="TextBox 7">
            <a:extLst>
              <a:ext uri="{FF2B5EF4-FFF2-40B4-BE49-F238E27FC236}">
                <a16:creationId xmlns:a16="http://schemas.microsoft.com/office/drawing/2014/main" xmlns="" id="{CD862539-C79A-4D91-9398-AB26B63B02E1}"/>
              </a:ext>
            </a:extLst>
          </p:cNvPr>
          <p:cNvSpPr txBox="1"/>
          <p:nvPr/>
        </p:nvSpPr>
        <p:spPr>
          <a:xfrm>
            <a:off x="1963023" y="4806892"/>
            <a:ext cx="436207" cy="338554"/>
          </a:xfrm>
          <a:prstGeom prst="rect">
            <a:avLst/>
          </a:prstGeom>
          <a:noFill/>
        </p:spPr>
        <p:txBody>
          <a:bodyPr wrap="square" rtlCol="0">
            <a:spAutoFit/>
          </a:bodyPr>
          <a:lstStyle/>
          <a:p>
            <a:r>
              <a:rPr lang="en-IN" sz="1600" dirty="0"/>
              <a:t>Y’</a:t>
            </a:r>
            <a:r>
              <a:rPr lang="en-IN" sz="1200" dirty="0"/>
              <a:t>0</a:t>
            </a:r>
            <a:endParaRPr lang="en-IN" dirty="0"/>
          </a:p>
        </p:txBody>
      </p:sp>
      <p:sp>
        <p:nvSpPr>
          <p:cNvPr id="9" name="TextBox 8">
            <a:extLst>
              <a:ext uri="{FF2B5EF4-FFF2-40B4-BE49-F238E27FC236}">
                <a16:creationId xmlns:a16="http://schemas.microsoft.com/office/drawing/2014/main" xmlns="" id="{2C99C21D-D94F-4472-9255-2F5DF369D089}"/>
              </a:ext>
            </a:extLst>
          </p:cNvPr>
          <p:cNvSpPr txBox="1"/>
          <p:nvPr/>
        </p:nvSpPr>
        <p:spPr>
          <a:xfrm>
            <a:off x="947955" y="5394121"/>
            <a:ext cx="4051883" cy="646331"/>
          </a:xfrm>
          <a:prstGeom prst="rect">
            <a:avLst/>
          </a:prstGeom>
          <a:noFill/>
          <a:ln>
            <a:solidFill>
              <a:srgbClr val="C00000"/>
            </a:solidFill>
          </a:ln>
        </p:spPr>
        <p:txBody>
          <a:bodyPr wrap="square" rtlCol="0">
            <a:spAutoFit/>
          </a:bodyPr>
          <a:lstStyle/>
          <a:p>
            <a:pPr algn="ctr"/>
            <a:r>
              <a:rPr lang="en-IN" dirty="0">
                <a:solidFill>
                  <a:srgbClr val="C00000"/>
                </a:solidFill>
                <a:latin typeface="Times New Roman" panose="02020603050405020304" pitchFamily="18" charset="0"/>
                <a:cs typeface="Times New Roman" panose="02020603050405020304" pitchFamily="18" charset="0"/>
              </a:rPr>
              <a:t>Fig. 4: Interaction between Cost-Push and</a:t>
            </a:r>
          </a:p>
          <a:p>
            <a:pPr algn="ctr"/>
            <a:r>
              <a:rPr lang="en-IN" dirty="0">
                <a:solidFill>
                  <a:srgbClr val="C00000"/>
                </a:solidFill>
                <a:latin typeface="Times New Roman" panose="02020603050405020304" pitchFamily="18" charset="0"/>
                <a:cs typeface="Times New Roman" panose="02020603050405020304" pitchFamily="18" charset="0"/>
              </a:rPr>
              <a:t>Demand-Pull Inflation</a:t>
            </a:r>
          </a:p>
        </p:txBody>
      </p:sp>
    </p:spTree>
    <p:extLst>
      <p:ext uri="{BB962C8B-B14F-4D97-AF65-F5344CB8AC3E}">
        <p14:creationId xmlns:p14="http://schemas.microsoft.com/office/powerpoint/2010/main" xmlns="" val="3041489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3742A8-B501-4CD6-A90B-52B96E81629F}"/>
              </a:ext>
            </a:extLst>
          </p:cNvPr>
          <p:cNvSpPr>
            <a:spLocks noGrp="1"/>
          </p:cNvSpPr>
          <p:nvPr>
            <p:ph type="title"/>
          </p:nvPr>
        </p:nvSpPr>
        <p:spPr/>
        <p:txBody>
          <a:bodyPr/>
          <a:lstStyle/>
          <a:p>
            <a:r>
              <a:rPr lang="en-US" dirty="0">
                <a:solidFill>
                  <a:srgbClr val="C00000"/>
                </a:solidFill>
              </a:rPr>
              <a:t>Inflation</a:t>
            </a:r>
            <a:endParaRPr lang="en-IN" dirty="0">
              <a:solidFill>
                <a:srgbClr val="C00000"/>
              </a:solidFill>
            </a:endParaRPr>
          </a:p>
        </p:txBody>
      </p:sp>
      <p:sp>
        <p:nvSpPr>
          <p:cNvPr id="3" name="Content Placeholder 2">
            <a:extLst>
              <a:ext uri="{FF2B5EF4-FFF2-40B4-BE49-F238E27FC236}">
                <a16:creationId xmlns:a16="http://schemas.microsoft.com/office/drawing/2014/main" xmlns="" id="{3BC4CBC6-9093-41F2-A891-C229CC957B49}"/>
              </a:ext>
            </a:extLst>
          </p:cNvPr>
          <p:cNvSpPr>
            <a:spLocks noGrp="1"/>
          </p:cNvSpPr>
          <p:nvPr>
            <p:ph idx="1"/>
          </p:nvPr>
        </p:nvSpPr>
        <p:spPr/>
        <p:txBody>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400" b="0"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2400" u="sng" dirty="0">
              <a:solidFill>
                <a:srgbClr val="C00000"/>
              </a:solidFill>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0"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In Next Presentation:</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Monetarist and Structuralist Theories of Inflation </a:t>
            </a: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(If Advised by Coordinator)</a:t>
            </a:r>
          </a:p>
          <a:p>
            <a:endParaRPr lang="en-IN" dirty="0"/>
          </a:p>
        </p:txBody>
      </p:sp>
    </p:spTree>
    <p:extLst>
      <p:ext uri="{BB962C8B-B14F-4D97-AF65-F5344CB8AC3E}">
        <p14:creationId xmlns:p14="http://schemas.microsoft.com/office/powerpoint/2010/main" xmlns="" val="478462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B8A8C1-5458-41AA-B1E0-43A3FB73933E}"/>
              </a:ext>
            </a:extLst>
          </p:cNvPr>
          <p:cNvSpPr>
            <a:spLocks noGrp="1"/>
          </p:cNvSpPr>
          <p:nvPr>
            <p:ph type="title"/>
          </p:nvPr>
        </p:nvSpPr>
        <p:spPr>
          <a:xfrm>
            <a:off x="838200" y="306402"/>
            <a:ext cx="10515600" cy="448607"/>
          </a:xfrm>
        </p:spPr>
        <p:txBody>
          <a:bodyPr>
            <a:normAutofit fontScale="90000"/>
          </a:bodyPr>
          <a:lstStyle/>
          <a:p>
            <a:r>
              <a:rPr lang="en-IN" sz="31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What is inflation?</a:t>
            </a:r>
            <a:r>
              <a:rPr lang="en-IN" sz="3200" dirty="0">
                <a:effectLst/>
                <a:latin typeface="Calibri" panose="020F0502020204030204" pitchFamily="34" charset="0"/>
                <a:ea typeface="Calibri" panose="020F0502020204030204" pitchFamily="34" charset="0"/>
                <a:cs typeface="Times New Roman" panose="02020603050405020304" pitchFamily="18" charset="0"/>
              </a:rPr>
              <a:t/>
            </a:r>
            <a:br>
              <a:rPr lang="en-IN" sz="32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xmlns="" id="{78219057-0488-4856-8D30-5AFB3BF5F617}"/>
              </a:ext>
            </a:extLst>
          </p:cNvPr>
          <p:cNvSpPr>
            <a:spLocks noGrp="1"/>
          </p:cNvSpPr>
          <p:nvPr>
            <p:ph idx="1"/>
          </p:nvPr>
        </p:nvSpPr>
        <p:spPr>
          <a:xfrm>
            <a:off x="380845" y="696286"/>
            <a:ext cx="4266655" cy="5489066"/>
          </a:xfrm>
        </p:spPr>
        <p:txBody>
          <a:bodyPr>
            <a:normAutofit fontScale="92500" lnSpcReduction="20000"/>
          </a:bodyPr>
          <a:lstStyle/>
          <a:p>
            <a:pPr algn="just">
              <a:lnSpc>
                <a:spcPct val="107000"/>
              </a:lnSpc>
              <a:spcAft>
                <a:spcPts val="800"/>
              </a:spcAft>
            </a:pPr>
            <a:endParaRPr lang="en-IN" sz="2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IN" sz="2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Inflation refers to a considerable and persistent increase in the general price level. </a:t>
            </a:r>
          </a:p>
          <a:p>
            <a:pPr algn="just">
              <a:lnSpc>
                <a:spcPct val="107000"/>
              </a:lnSpc>
              <a:spcAft>
                <a:spcPts val="800"/>
              </a:spcAft>
            </a:pPr>
            <a:r>
              <a:rPr lang="en-IN" sz="2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By inflation we mean a persistent rise in the general price level over time, rather than a once-for-all rise in it. </a:t>
            </a:r>
          </a:p>
          <a:p>
            <a:pPr algn="just">
              <a:lnSpc>
                <a:spcPct val="107000"/>
              </a:lnSpc>
              <a:spcAft>
                <a:spcPts val="800"/>
              </a:spcAft>
            </a:pPr>
            <a:r>
              <a:rPr lang="en-IN" sz="2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Inflation is reflected in the sustained upward movement in some price index, such as the CPI, the WPI or the GDP deflator.</a:t>
            </a:r>
            <a:endParaRPr lang="en-IN" sz="2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 price rise of 2–3 per cent per annum in the developed countries and 4–5 per cent per annum in the developing economies is generally considered as the desirable rate of inflation. </a:t>
            </a:r>
            <a:endParaRPr lang="en-IN" sz="2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lvl="1"/>
            <a:endParaRPr lang="en-IN" dirty="0">
              <a:solidFill>
                <a:srgbClr val="C00000"/>
              </a:solidFill>
            </a:endParaRPr>
          </a:p>
        </p:txBody>
      </p:sp>
      <p:pic>
        <p:nvPicPr>
          <p:cNvPr id="3074" name="Picture 2" descr="Inflation may erode PTI's political capital - Newspaper - DAWN.COM">
            <a:extLst>
              <a:ext uri="{FF2B5EF4-FFF2-40B4-BE49-F238E27FC236}">
                <a16:creationId xmlns:a16="http://schemas.microsoft.com/office/drawing/2014/main" xmlns="" id="{CF4A3E04-6C08-487B-85E0-D39D45F136AC}"/>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rot="805800">
            <a:off x="7482783" y="447554"/>
            <a:ext cx="4379054" cy="3333541"/>
          </a:xfrm>
          <a:prstGeom prst="rect">
            <a:avLst/>
          </a:prstGeom>
          <a:noFill/>
          <a:extLst>
            <a:ext uri="{909E8E84-426E-40DD-AFC4-6F175D3DCCD1}">
              <a14:hiddenFill xmlns:a14="http://schemas.microsoft.com/office/drawing/2010/main" xmlns="">
                <a:solidFill>
                  <a:srgbClr val="FFFFFF"/>
                </a:solidFill>
              </a14:hiddenFill>
            </a:ext>
          </a:extLst>
        </p:spPr>
      </p:pic>
      <p:pic>
        <p:nvPicPr>
          <p:cNvPr id="3076" name="Picture 4" descr="Nigeria's inflation rate now 13.71%">
            <a:extLst>
              <a:ext uri="{FF2B5EF4-FFF2-40B4-BE49-F238E27FC236}">
                <a16:creationId xmlns:a16="http://schemas.microsoft.com/office/drawing/2014/main" xmlns="" id="{AE614499-84A8-40DF-8580-4AFA7C73EF54}"/>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758350" y="2263892"/>
            <a:ext cx="3228975" cy="32194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80828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A75976-DE47-435D-B5EC-C9BB85446DBC}"/>
              </a:ext>
            </a:extLst>
          </p:cNvPr>
          <p:cNvSpPr>
            <a:spLocks noGrp="1"/>
          </p:cNvSpPr>
          <p:nvPr>
            <p:ph type="title"/>
          </p:nvPr>
        </p:nvSpPr>
        <p:spPr>
          <a:xfrm>
            <a:off x="838200" y="365125"/>
            <a:ext cx="10515600" cy="990709"/>
          </a:xfrm>
        </p:spPr>
        <p:txBody>
          <a:bodyPr>
            <a:normAutofit/>
          </a:bodyPr>
          <a:lstStyle/>
          <a:p>
            <a:pPr algn="ctr"/>
            <a:r>
              <a:rPr lang="en-IN" sz="3600" b="1" dirty="0">
                <a:solidFill>
                  <a:schemeClr val="accent1"/>
                </a:solidFill>
              </a:rPr>
              <a:t>TYPES OF INFLATION: RATE-BASED CLASSIFICATION</a:t>
            </a:r>
          </a:p>
        </p:txBody>
      </p:sp>
      <p:sp>
        <p:nvSpPr>
          <p:cNvPr id="3" name="Content Placeholder 2">
            <a:extLst>
              <a:ext uri="{FF2B5EF4-FFF2-40B4-BE49-F238E27FC236}">
                <a16:creationId xmlns:a16="http://schemas.microsoft.com/office/drawing/2014/main" xmlns="" id="{FE195C83-43B7-45DF-9523-8EB12696F1F1}"/>
              </a:ext>
            </a:extLst>
          </p:cNvPr>
          <p:cNvSpPr>
            <a:spLocks noGrp="1"/>
          </p:cNvSpPr>
          <p:nvPr>
            <p:ph idx="1"/>
          </p:nvPr>
        </p:nvSpPr>
        <p:spPr>
          <a:xfrm>
            <a:off x="838200" y="1355834"/>
            <a:ext cx="10515600" cy="4821129"/>
          </a:xfrm>
        </p:spPr>
        <p:txBody>
          <a:bodyPr>
            <a:noAutofit/>
          </a:bodyPr>
          <a:lstStyle/>
          <a:p>
            <a:pPr algn="just">
              <a:lnSpc>
                <a:spcPct val="107000"/>
              </a:lnSpc>
              <a:spcAft>
                <a:spcPts val="800"/>
              </a:spcAft>
            </a:pP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Inflation is generally classified on the basis of its </a:t>
            </a:r>
            <a:r>
              <a:rPr lang="en-IN" sz="20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rate</a:t>
            </a: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IN" sz="20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causes</a:t>
            </a: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0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Rate-based classification</a:t>
            </a: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 of inflation refers to the severity of inflation or how high or low it is.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0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Cause-based classification</a:t>
            </a: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 of inflation refers to the factors that cause inflation.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On the basis of rate of increase in the general price level, inflation is classified as follows.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Moderate inflation</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Galloping inflation</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Hyper-inflation, and</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Open and Suppressed Inflation.</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IN" sz="2000" dirty="0"/>
          </a:p>
        </p:txBody>
      </p:sp>
    </p:spTree>
    <p:extLst>
      <p:ext uri="{BB962C8B-B14F-4D97-AF65-F5344CB8AC3E}">
        <p14:creationId xmlns:p14="http://schemas.microsoft.com/office/powerpoint/2010/main" xmlns="" val="1379133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9502D67-BA44-4042-818B-EC032C6482BE}"/>
              </a:ext>
            </a:extLst>
          </p:cNvPr>
          <p:cNvSpPr>
            <a:spLocks noGrp="1"/>
          </p:cNvSpPr>
          <p:nvPr>
            <p:ph idx="1"/>
          </p:nvPr>
        </p:nvSpPr>
        <p:spPr>
          <a:xfrm>
            <a:off x="838200" y="336331"/>
            <a:ext cx="10515600" cy="5840632"/>
          </a:xfrm>
        </p:spPr>
        <p:txBody>
          <a:bodyPr/>
          <a:lstStyle/>
          <a:p>
            <a:pPr algn="just">
              <a:lnSpc>
                <a:spcPct val="107000"/>
              </a:lnSpc>
              <a:spcAft>
                <a:spcPts val="800"/>
              </a:spcAft>
            </a:pPr>
            <a:r>
              <a:rPr lang="en-IN" sz="2200" b="1"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Moderate or “Creeping” Inflation</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When the general level of price rises at a moderate rate over a long period of time, it is called moderate inflation or creeping inflation. In spite of inter-country variations, a single digit rate of annual inflation is called ‘moderate inflation’ or ‘creeping inflation.’ (&lt;10 %)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It is predictable and generally acceptable by the people.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b="1"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Galloping Inflation</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Economists have different views on galloping inflation.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Baumol and Blinder define galloping inflation as an inflation that proceeds “at an exceptionally high rate.”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Again, Samuelson and Nordhaus define galloping inflation as inflation “in the double- or triple-digit range of 20, 100 or 200 per cent a year”.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But double and triple-digit inflation can range between 10 and 999 per cent, and the economic effects of inflation in this range will obviously be immensely different.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xmlns="" val="1903816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B9588DB-8655-40E6-9FC0-0F12676F3FDC}"/>
              </a:ext>
            </a:extLst>
          </p:cNvPr>
          <p:cNvSpPr>
            <a:spLocks noGrp="1"/>
          </p:cNvSpPr>
          <p:nvPr>
            <p:ph idx="1"/>
          </p:nvPr>
        </p:nvSpPr>
        <p:spPr>
          <a:xfrm>
            <a:off x="838200" y="504497"/>
            <a:ext cx="10515600" cy="5672466"/>
          </a:xfrm>
        </p:spPr>
        <p:txBody>
          <a:bodyPr/>
          <a:lstStyle/>
          <a:p>
            <a:pPr algn="just">
              <a:lnSpc>
                <a:spcPct val="107000"/>
              </a:lnSpc>
              <a:spcAft>
                <a:spcPts val="800"/>
              </a:spcAft>
            </a:pPr>
            <a:r>
              <a:rPr lang="en-IN" sz="2400" b="1"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Classic cases of galloping inflation:</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IN"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Post-First World War inflation in Germany (although some economists call it hyper-inflation). The wholesale prices in Germany had increased to a massive 4100 per cent in 1922. In 1923, prices had increased in Germany at an average rate of 500 per cent per month.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Argentina, Brazil, Mexico, Peru and Yugoslavia (former) experienced galloping inflation during the 1970s and 1980s.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These cases are also cited as the examples of hyper- inflation.</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xmlns="" val="462416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8A789B0-EA1F-432C-B826-CB3CEEB3F712}"/>
              </a:ext>
            </a:extLst>
          </p:cNvPr>
          <p:cNvSpPr>
            <a:spLocks noGrp="1"/>
          </p:cNvSpPr>
          <p:nvPr>
            <p:ph idx="1"/>
          </p:nvPr>
        </p:nvSpPr>
        <p:spPr>
          <a:xfrm>
            <a:off x="838200" y="451945"/>
            <a:ext cx="10515600" cy="5725018"/>
          </a:xfrm>
        </p:spPr>
        <p:txBody>
          <a:bodyPr/>
          <a:lstStyle/>
          <a:p>
            <a:pPr algn="just">
              <a:lnSpc>
                <a:spcPct val="107000"/>
              </a:lnSpc>
              <a:spcAft>
                <a:spcPts val="800"/>
              </a:spcAft>
            </a:pPr>
            <a:r>
              <a:rPr lang="en-IN" sz="2200" b="1"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Hyper Inflation</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b="1" dirty="0">
                <a:effectLst/>
                <a:latin typeface="Times New Roman" panose="02020603050405020304" pitchFamily="18" charset="0"/>
                <a:ea typeface="Calibri" panose="020F0502020204030204" pitchFamily="34" charset="0"/>
                <a:cs typeface="Times New Roman" panose="02020603050405020304" pitchFamily="18" charset="0"/>
              </a:rPr>
              <a:t>The recent example of hyper-inflation is Venezuela, where the inflation rate as measured by Average Consumer Prices (Annual) was 65.37 thousand in 2019 and fell to 5.5 thousand in 2021 (IMF.org, 2021)</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In general, a price rise at more than a three-digit rate per annum is called ‘hyper-inflation’. During hyper-inflation, paper currency becomes worthless and demand for money decreases drastically. Germany suffered from hyper-inflation in 1922 and 1923. </a:t>
            </a:r>
            <a:br>
              <a:rPr lang="en-IN" sz="2200" dirty="0">
                <a:effectLst/>
                <a:latin typeface="Times New Roman" panose="02020603050405020304" pitchFamily="18" charset="0"/>
                <a:ea typeface="Calibri" panose="020F0502020204030204" pitchFamily="34" charset="0"/>
                <a:cs typeface="Times New Roman" panose="02020603050405020304" pitchFamily="18" charset="0"/>
              </a:rPr>
            </a:b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As economists’ views go, there is not much difference between galloping inflation and hyper-inflation.</a:t>
            </a:r>
          </a:p>
          <a:p>
            <a:pPr algn="just">
              <a:lnSpc>
                <a:spcPct val="107000"/>
              </a:lnSpc>
              <a:spcAft>
                <a:spcPts val="800"/>
              </a:spcAft>
            </a:pP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xmlns="" val="1894887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B7C9639-718E-490E-B830-41B789B7F154}"/>
              </a:ext>
            </a:extLst>
          </p:cNvPr>
          <p:cNvSpPr>
            <a:spLocks noGrp="1"/>
          </p:cNvSpPr>
          <p:nvPr>
            <p:ph idx="1"/>
          </p:nvPr>
        </p:nvSpPr>
        <p:spPr>
          <a:xfrm>
            <a:off x="838200" y="399393"/>
            <a:ext cx="10515600" cy="5777570"/>
          </a:xfrm>
        </p:spPr>
        <p:txBody>
          <a:bodyPr>
            <a:noAutofit/>
          </a:bodyPr>
          <a:lstStyle/>
          <a:p>
            <a:pPr algn="just">
              <a:lnSpc>
                <a:spcPct val="107000"/>
              </a:lnSpc>
              <a:spcAft>
                <a:spcPts val="800"/>
              </a:spcAft>
            </a:pPr>
            <a:r>
              <a:rPr lang="en-IN" sz="2200" b="1"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Open vs Suppressed Inflation</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Open inflation is a situation where there is no control on rising prices. In the post-Second World War period, control and regulation of prices by direct and indirect measures was a common feature in most developed and developing economies.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In the modern world economy, open inflation is a rare phenomenon.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An example of suppressed inflation is India, where the 7–8 per cent inflation in 2008 was virtually a suppressed inflation. The current inflation rate in India rose to 5.52% as of March 2021.</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INFLATION, DISINFLATION AND DEFLATION</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We know that </a:t>
            </a:r>
            <a:r>
              <a:rPr lang="en-IN" sz="22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inflation </a:t>
            </a: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refers to a considerable and persistent increase in the general price level. </a:t>
            </a:r>
            <a:r>
              <a:rPr lang="en-IN" sz="22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Disinflation </a:t>
            </a: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means a decline in the rate of inflation. </a:t>
            </a:r>
            <a:r>
              <a:rPr lang="en-IN" sz="22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Deflation</a:t>
            </a: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 means a fall in the general price level below the base-year level.</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2200" dirty="0"/>
          </a:p>
        </p:txBody>
      </p:sp>
    </p:spTree>
    <p:extLst>
      <p:ext uri="{BB962C8B-B14F-4D97-AF65-F5344CB8AC3E}">
        <p14:creationId xmlns:p14="http://schemas.microsoft.com/office/powerpoint/2010/main" xmlns="" val="1690272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1695</TotalTime>
  <Words>2689</Words>
  <Application>Microsoft Office PowerPoint</Application>
  <PresentationFormat>Custom</PresentationFormat>
  <Paragraphs>231</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SSBCOM-II MEIP  UNIT-III</vt:lpstr>
      <vt:lpstr>INFLATION</vt:lpstr>
      <vt:lpstr>Inflation</vt:lpstr>
      <vt:lpstr>What is inflation? </vt:lpstr>
      <vt:lpstr>TYPES OF INFLATION: RATE-BASED CLASSIFICATION</vt:lpstr>
      <vt:lpstr>Slide 6</vt:lpstr>
      <vt:lpstr>Slide 7</vt:lpstr>
      <vt:lpstr>Slide 8</vt:lpstr>
      <vt:lpstr>Slide 9</vt:lpstr>
      <vt:lpstr>Slide 10</vt:lpstr>
      <vt:lpstr>What Causes Inflation?</vt:lpstr>
      <vt:lpstr>Inflationary Gap</vt:lpstr>
      <vt:lpstr>Slide 13</vt:lpstr>
      <vt:lpstr>Modern Monetary Theory (MMT)</vt:lpstr>
      <vt:lpstr>DEMAND-PULL INFLATION </vt:lpstr>
      <vt:lpstr>Slide 16</vt:lpstr>
      <vt:lpstr>Slide 17</vt:lpstr>
      <vt:lpstr> Demand-Pull Inflation </vt:lpstr>
      <vt:lpstr>Slide 19</vt:lpstr>
      <vt:lpstr>Slide 20</vt:lpstr>
      <vt:lpstr>Slide 21</vt:lpstr>
      <vt:lpstr>COST-PUSH INFLATION </vt:lpstr>
      <vt:lpstr>COST-PUSH INFLATION (contd.)</vt:lpstr>
      <vt:lpstr>COST-PUSH INFLATION (contd.)</vt:lpstr>
      <vt:lpstr>COST-PUSH INFLATION (contd.)</vt:lpstr>
      <vt:lpstr>COST-PUSH &amp; DEMAND-PULL INFLATION: IDENTIFICATION PROBLEM &amp; INTERACTION</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MANJIRA DASGUPTA</dc:creator>
  <cp:lastModifiedBy>Reference</cp:lastModifiedBy>
  <cp:revision>143</cp:revision>
  <dcterms:created xsi:type="dcterms:W3CDTF">2021-05-03T17:33:55Z</dcterms:created>
  <dcterms:modified xsi:type="dcterms:W3CDTF">2022-06-15T07:27:06Z</dcterms:modified>
</cp:coreProperties>
</file>