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257" r:id="rId3"/>
    <p:sldId id="258" r:id="rId4"/>
    <p:sldId id="265" r:id="rId5"/>
    <p:sldId id="269" r:id="rId6"/>
    <p:sldId id="266" r:id="rId7"/>
    <p:sldId id="267" r:id="rId8"/>
    <p:sldId id="259" r:id="rId9"/>
    <p:sldId id="260" r:id="rId10"/>
    <p:sldId id="261" r:id="rId11"/>
    <p:sldId id="270" r:id="rId12"/>
    <p:sldId id="271" r:id="rId13"/>
    <p:sldId id="272" r:id="rId14"/>
    <p:sldId id="273" r:id="rId15"/>
    <p:sldId id="274" r:id="rId16"/>
    <p:sldId id="262" r:id="rId17"/>
    <p:sldId id="263" r:id="rId18"/>
    <p:sldId id="275" r:id="rId19"/>
    <p:sldId id="264"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p:cViewPr varScale="1">
        <p:scale>
          <a:sx n="91" d="100"/>
          <a:sy n="91" d="100"/>
        </p:scale>
        <p:origin x="-53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CF0E21-8C6B-400B-B5B8-9E1FBC79972E}" type="datetimeFigureOut">
              <a:rPr lang="en-IN" smtClean="0"/>
              <a:pPr/>
              <a:t>15-06-2022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DC7297-2DDA-4683-A754-60E38932C7A7}" type="slidenum">
              <a:rPr lang="en-IN" smtClean="0"/>
              <a:pPr/>
              <a:t>‹#›</a:t>
            </a:fld>
            <a:endParaRPr lang="en-IN"/>
          </a:p>
        </p:txBody>
      </p:sp>
    </p:spTree>
    <p:extLst>
      <p:ext uri="{BB962C8B-B14F-4D97-AF65-F5344CB8AC3E}">
        <p14:creationId xmlns:p14="http://schemas.microsoft.com/office/powerpoint/2010/main" xmlns="" val="130894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EB6B39-724C-4FCE-8D5F-7FE48E110C60}"/>
              </a:ext>
            </a:extLst>
          </p:cNvPr>
          <p:cNvSpPr>
            <a:spLocks noGrp="1"/>
          </p:cNvSpPr>
          <p:nvPr>
            <p:ph type="ctrTitle" hasCustomPrompt="1"/>
          </p:nvPr>
        </p:nvSpPr>
        <p:spPr>
          <a:xfrm>
            <a:off x="1524000" y="1122363"/>
            <a:ext cx="9144000" cy="2387600"/>
          </a:xfrm>
        </p:spPr>
        <p:txBody>
          <a:bodyPr anchor="b"/>
          <a:lstStyle>
            <a:lvl1pPr algn="ctr">
              <a:defRPr sz="3600">
                <a:solidFill>
                  <a:schemeClr val="tx1"/>
                </a:solidFill>
                <a:latin typeface="Book Antiqua" panose="02040602050305030304" pitchFamily="18" charset="0"/>
              </a:defRPr>
            </a:lvl1pPr>
          </a:lstStyle>
          <a:p>
            <a:r>
              <a:rPr lang="en-US" dirty="0"/>
              <a:t>SYBCOM</a:t>
            </a:r>
            <a:br>
              <a:rPr lang="en-US" dirty="0"/>
            </a:br>
            <a:r>
              <a:rPr lang="en-US" dirty="0"/>
              <a:t>MEIP Unit-III</a:t>
            </a:r>
            <a:br>
              <a:rPr lang="en-US" dirty="0"/>
            </a:br>
            <a:endParaRPr lang="en-IN" dirty="0"/>
          </a:p>
        </p:txBody>
      </p:sp>
      <p:sp>
        <p:nvSpPr>
          <p:cNvPr id="3" name="Subtitle 2">
            <a:extLst>
              <a:ext uri="{FF2B5EF4-FFF2-40B4-BE49-F238E27FC236}">
                <a16:creationId xmlns:a16="http://schemas.microsoft.com/office/drawing/2014/main" xmlns="" id="{0D41ADB2-945F-4ABD-9CC4-6F01486708C0}"/>
              </a:ext>
            </a:extLst>
          </p:cNvPr>
          <p:cNvSpPr>
            <a:spLocks noGrp="1"/>
          </p:cNvSpPr>
          <p:nvPr>
            <p:ph type="subTitle" idx="1" hasCustomPrompt="1"/>
          </p:nvPr>
        </p:nvSpPr>
        <p:spPr>
          <a:xfrm>
            <a:off x="1524000" y="3602038"/>
            <a:ext cx="9144000" cy="1655762"/>
          </a:xfrm>
        </p:spPr>
        <p:txBody>
          <a:bodyPr/>
          <a:lstStyle>
            <a:lvl1pPr marL="0" indent="0" algn="ctr">
              <a:buNone/>
              <a:defRPr sz="3200">
                <a:solidFill>
                  <a:srgbClr val="C00000"/>
                </a:solidFill>
                <a:latin typeface="Book Antiqua" panose="0204060205030503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Section-III Phillips Curve</a:t>
            </a:r>
          </a:p>
          <a:p>
            <a:r>
              <a:rPr lang="en-US" dirty="0"/>
              <a:t>Click to edit Master subtitle style</a:t>
            </a:r>
            <a:endParaRPr lang="en-IN" dirty="0"/>
          </a:p>
        </p:txBody>
      </p:sp>
      <p:sp>
        <p:nvSpPr>
          <p:cNvPr id="4" name="Date Placeholder 3">
            <a:extLst>
              <a:ext uri="{FF2B5EF4-FFF2-40B4-BE49-F238E27FC236}">
                <a16:creationId xmlns:a16="http://schemas.microsoft.com/office/drawing/2014/main" xmlns="" id="{9098F761-83AA-4F8A-9E43-1AC51A54E83B}"/>
              </a:ext>
            </a:extLst>
          </p:cNvPr>
          <p:cNvSpPr>
            <a:spLocks noGrp="1"/>
          </p:cNvSpPr>
          <p:nvPr>
            <p:ph type="dt" sz="half" idx="10"/>
          </p:nvPr>
        </p:nvSpPr>
        <p:spPr/>
        <p:txBody>
          <a:bodyPr/>
          <a:lstStyle/>
          <a:p>
            <a:fld id="{E80DF3ED-76F6-4546-B792-4CEDF477DDA4}" type="datetime1">
              <a:rPr lang="en-IN" smtClean="0"/>
              <a:pPr/>
              <a:t>15-06-2022</a:t>
            </a:fld>
            <a:endParaRPr lang="en-IN"/>
          </a:p>
        </p:txBody>
      </p:sp>
      <p:sp>
        <p:nvSpPr>
          <p:cNvPr id="5" name="Footer Placeholder 4">
            <a:extLst>
              <a:ext uri="{FF2B5EF4-FFF2-40B4-BE49-F238E27FC236}">
                <a16:creationId xmlns:a16="http://schemas.microsoft.com/office/drawing/2014/main" xmlns="" id="{DE393331-14E1-48B4-8DC6-93D35D46543F}"/>
              </a:ext>
            </a:extLst>
          </p:cNvPr>
          <p:cNvSpPr>
            <a:spLocks noGrp="1"/>
          </p:cNvSpPr>
          <p:nvPr>
            <p:ph type="ftr" sz="quarter" idx="11"/>
          </p:nvPr>
        </p:nvSpPr>
        <p:spPr/>
        <p:txBody>
          <a:bodyPr/>
          <a:lstStyle/>
          <a:p>
            <a:r>
              <a:rPr lang="en-US"/>
              <a:t>Dept of Business Economics, M. S. University of Baroda</a:t>
            </a:r>
            <a:endParaRPr lang="en-IN"/>
          </a:p>
        </p:txBody>
      </p:sp>
      <p:sp>
        <p:nvSpPr>
          <p:cNvPr id="6" name="Slide Number Placeholder 5">
            <a:extLst>
              <a:ext uri="{FF2B5EF4-FFF2-40B4-BE49-F238E27FC236}">
                <a16:creationId xmlns:a16="http://schemas.microsoft.com/office/drawing/2014/main" xmlns="" id="{CA32B53C-6F0C-4D1E-8261-11E5C67BA703}"/>
              </a:ext>
            </a:extLst>
          </p:cNvPr>
          <p:cNvSpPr>
            <a:spLocks noGrp="1"/>
          </p:cNvSpPr>
          <p:nvPr>
            <p:ph type="sldNum" sz="quarter" idx="12"/>
          </p:nvPr>
        </p:nvSpPr>
        <p:spPr/>
        <p:txBody>
          <a:bodyPr/>
          <a:lstStyle/>
          <a:p>
            <a:fld id="{4C4AE5D5-D991-4285-A779-32CF5AEAE032}" type="slidenum">
              <a:rPr lang="en-IN" smtClean="0"/>
              <a:pPr/>
              <a:t>‹#›</a:t>
            </a:fld>
            <a:endParaRPr lang="en-IN"/>
          </a:p>
        </p:txBody>
      </p:sp>
    </p:spTree>
    <p:extLst>
      <p:ext uri="{BB962C8B-B14F-4D97-AF65-F5344CB8AC3E}">
        <p14:creationId xmlns:p14="http://schemas.microsoft.com/office/powerpoint/2010/main" xmlns="" val="2676805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052EDE-34CB-4DA5-932B-A4DEBDE3D30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23305464-48E5-4163-8A3B-95E540B5C4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0BB29840-5498-4855-8339-3DB5D24757B9}"/>
              </a:ext>
            </a:extLst>
          </p:cNvPr>
          <p:cNvSpPr>
            <a:spLocks noGrp="1"/>
          </p:cNvSpPr>
          <p:nvPr>
            <p:ph type="dt" sz="half" idx="10"/>
          </p:nvPr>
        </p:nvSpPr>
        <p:spPr/>
        <p:txBody>
          <a:bodyPr/>
          <a:lstStyle/>
          <a:p>
            <a:fld id="{944F6506-8B1D-4D16-B5FF-034D6E92B7DF}" type="datetime1">
              <a:rPr lang="en-IN" smtClean="0"/>
              <a:pPr/>
              <a:t>15-06-2022</a:t>
            </a:fld>
            <a:endParaRPr lang="en-IN"/>
          </a:p>
        </p:txBody>
      </p:sp>
      <p:sp>
        <p:nvSpPr>
          <p:cNvPr id="5" name="Footer Placeholder 4">
            <a:extLst>
              <a:ext uri="{FF2B5EF4-FFF2-40B4-BE49-F238E27FC236}">
                <a16:creationId xmlns:a16="http://schemas.microsoft.com/office/drawing/2014/main" xmlns="" id="{808CBEF9-F828-46A7-A6A9-57CE0B6D8B5F}"/>
              </a:ext>
            </a:extLst>
          </p:cNvPr>
          <p:cNvSpPr>
            <a:spLocks noGrp="1"/>
          </p:cNvSpPr>
          <p:nvPr>
            <p:ph type="ftr" sz="quarter" idx="11"/>
          </p:nvPr>
        </p:nvSpPr>
        <p:spPr/>
        <p:txBody>
          <a:bodyPr/>
          <a:lstStyle/>
          <a:p>
            <a:r>
              <a:rPr lang="en-US"/>
              <a:t>Dept of Business Economics, M. S. University of Baroda</a:t>
            </a:r>
            <a:endParaRPr lang="en-IN"/>
          </a:p>
        </p:txBody>
      </p:sp>
      <p:sp>
        <p:nvSpPr>
          <p:cNvPr id="6" name="Slide Number Placeholder 5">
            <a:extLst>
              <a:ext uri="{FF2B5EF4-FFF2-40B4-BE49-F238E27FC236}">
                <a16:creationId xmlns:a16="http://schemas.microsoft.com/office/drawing/2014/main" xmlns="" id="{2D860988-13E6-453D-9944-3118F970B5B4}"/>
              </a:ext>
            </a:extLst>
          </p:cNvPr>
          <p:cNvSpPr>
            <a:spLocks noGrp="1"/>
          </p:cNvSpPr>
          <p:nvPr>
            <p:ph type="sldNum" sz="quarter" idx="12"/>
          </p:nvPr>
        </p:nvSpPr>
        <p:spPr/>
        <p:txBody>
          <a:bodyPr/>
          <a:lstStyle/>
          <a:p>
            <a:fld id="{4C4AE5D5-D991-4285-A779-32CF5AEAE032}" type="slidenum">
              <a:rPr lang="en-IN" smtClean="0"/>
              <a:pPr/>
              <a:t>‹#›</a:t>
            </a:fld>
            <a:endParaRPr lang="en-IN"/>
          </a:p>
        </p:txBody>
      </p:sp>
    </p:spTree>
    <p:extLst>
      <p:ext uri="{BB962C8B-B14F-4D97-AF65-F5344CB8AC3E}">
        <p14:creationId xmlns:p14="http://schemas.microsoft.com/office/powerpoint/2010/main" xmlns="" val="2856124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6CBCF59-4985-40C6-B3A8-0269C3BD0B2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1BAAB6DD-A12C-4CE3-B625-146B79BEFF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20DE0162-48C4-4D5F-96E2-8D572315DCC9}"/>
              </a:ext>
            </a:extLst>
          </p:cNvPr>
          <p:cNvSpPr>
            <a:spLocks noGrp="1"/>
          </p:cNvSpPr>
          <p:nvPr>
            <p:ph type="dt" sz="half" idx="10"/>
          </p:nvPr>
        </p:nvSpPr>
        <p:spPr/>
        <p:txBody>
          <a:bodyPr/>
          <a:lstStyle/>
          <a:p>
            <a:fld id="{4E45A8CD-2D5B-4F99-8B49-089C63DB4FAE}" type="datetime1">
              <a:rPr lang="en-IN" smtClean="0"/>
              <a:pPr/>
              <a:t>15-06-2022</a:t>
            </a:fld>
            <a:endParaRPr lang="en-IN"/>
          </a:p>
        </p:txBody>
      </p:sp>
      <p:sp>
        <p:nvSpPr>
          <p:cNvPr id="5" name="Footer Placeholder 4">
            <a:extLst>
              <a:ext uri="{FF2B5EF4-FFF2-40B4-BE49-F238E27FC236}">
                <a16:creationId xmlns:a16="http://schemas.microsoft.com/office/drawing/2014/main" xmlns="" id="{AC7314A0-CE9F-4BD1-A582-0594DEBF3348}"/>
              </a:ext>
            </a:extLst>
          </p:cNvPr>
          <p:cNvSpPr>
            <a:spLocks noGrp="1"/>
          </p:cNvSpPr>
          <p:nvPr>
            <p:ph type="ftr" sz="quarter" idx="11"/>
          </p:nvPr>
        </p:nvSpPr>
        <p:spPr/>
        <p:txBody>
          <a:bodyPr/>
          <a:lstStyle/>
          <a:p>
            <a:r>
              <a:rPr lang="en-US"/>
              <a:t>Dept of Business Economics, M. S. University of Baroda</a:t>
            </a:r>
            <a:endParaRPr lang="en-IN"/>
          </a:p>
        </p:txBody>
      </p:sp>
      <p:sp>
        <p:nvSpPr>
          <p:cNvPr id="6" name="Slide Number Placeholder 5">
            <a:extLst>
              <a:ext uri="{FF2B5EF4-FFF2-40B4-BE49-F238E27FC236}">
                <a16:creationId xmlns:a16="http://schemas.microsoft.com/office/drawing/2014/main" xmlns="" id="{1ED1B5DB-E648-44B7-A3A5-F13359A1E77D}"/>
              </a:ext>
            </a:extLst>
          </p:cNvPr>
          <p:cNvSpPr>
            <a:spLocks noGrp="1"/>
          </p:cNvSpPr>
          <p:nvPr>
            <p:ph type="sldNum" sz="quarter" idx="12"/>
          </p:nvPr>
        </p:nvSpPr>
        <p:spPr/>
        <p:txBody>
          <a:bodyPr/>
          <a:lstStyle/>
          <a:p>
            <a:fld id="{4C4AE5D5-D991-4285-A779-32CF5AEAE032}" type="slidenum">
              <a:rPr lang="en-IN" smtClean="0"/>
              <a:pPr/>
              <a:t>‹#›</a:t>
            </a:fld>
            <a:endParaRPr lang="en-IN"/>
          </a:p>
        </p:txBody>
      </p:sp>
    </p:spTree>
    <p:extLst>
      <p:ext uri="{BB962C8B-B14F-4D97-AF65-F5344CB8AC3E}">
        <p14:creationId xmlns:p14="http://schemas.microsoft.com/office/powerpoint/2010/main" xmlns="" val="1701873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34DE3F-3662-4A5E-B52E-3DC625B747A6}"/>
              </a:ext>
            </a:extLst>
          </p:cNvPr>
          <p:cNvSpPr>
            <a:spLocks noGrp="1"/>
          </p:cNvSpPr>
          <p:nvPr>
            <p:ph type="title"/>
          </p:nvPr>
        </p:nvSpPr>
        <p:spPr/>
        <p:txBody>
          <a:bodyPr>
            <a:normAutofit/>
          </a:bodyPr>
          <a:lstStyle>
            <a:lvl1pPr>
              <a:defRPr sz="3200">
                <a:solidFill>
                  <a:srgbClr val="C00000"/>
                </a:solidFill>
                <a:latin typeface="Book Antiqua" panose="02040602050305030304" pitchFamily="18" charset="0"/>
              </a:defRPr>
            </a:lvl1pPr>
          </a:lstStyle>
          <a:p>
            <a:r>
              <a:rPr lang="en-US" dirty="0"/>
              <a:t>Click to edit Master title style</a:t>
            </a:r>
            <a:endParaRPr lang="en-IN" dirty="0"/>
          </a:p>
        </p:txBody>
      </p:sp>
      <p:sp>
        <p:nvSpPr>
          <p:cNvPr id="3" name="Content Placeholder 2">
            <a:extLst>
              <a:ext uri="{FF2B5EF4-FFF2-40B4-BE49-F238E27FC236}">
                <a16:creationId xmlns:a16="http://schemas.microsoft.com/office/drawing/2014/main" xmlns="" id="{94FC914A-A0F3-406C-B93A-C82AB131A4DA}"/>
              </a:ext>
            </a:extLst>
          </p:cNvPr>
          <p:cNvSpPr>
            <a:spLocks noGrp="1"/>
          </p:cNvSpPr>
          <p:nvPr>
            <p:ph idx="1"/>
          </p:nvPr>
        </p:nvSpPr>
        <p:spPr/>
        <p:txBody>
          <a:bodyPr>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2000">
                <a:latin typeface="Book Antiqua" panose="02040602050305030304" pitchFamily="18" charset="0"/>
              </a:defRPr>
            </a:lvl3pPr>
            <a:lvl4pPr>
              <a:defRPr sz="2000">
                <a:latin typeface="Book Antiqua" panose="02040602050305030304" pitchFamily="18" charset="0"/>
              </a:defRPr>
            </a:lvl4pPr>
            <a:lvl5pPr>
              <a:defRPr sz="20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Date Placeholder 3">
            <a:extLst>
              <a:ext uri="{FF2B5EF4-FFF2-40B4-BE49-F238E27FC236}">
                <a16:creationId xmlns:a16="http://schemas.microsoft.com/office/drawing/2014/main" xmlns="" id="{D1209D42-5E42-4769-87AA-5270F63FA6AC}"/>
              </a:ext>
            </a:extLst>
          </p:cNvPr>
          <p:cNvSpPr>
            <a:spLocks noGrp="1"/>
          </p:cNvSpPr>
          <p:nvPr>
            <p:ph type="dt" sz="half" idx="10"/>
          </p:nvPr>
        </p:nvSpPr>
        <p:spPr/>
        <p:txBody>
          <a:bodyPr/>
          <a:lstStyle/>
          <a:p>
            <a:fld id="{587F5C1C-E0D5-460C-B65F-F6A9ED9C0E41}" type="datetime1">
              <a:rPr lang="en-IN" smtClean="0"/>
              <a:pPr/>
              <a:t>15-06-2022</a:t>
            </a:fld>
            <a:endParaRPr lang="en-IN"/>
          </a:p>
        </p:txBody>
      </p:sp>
      <p:sp>
        <p:nvSpPr>
          <p:cNvPr id="5" name="Footer Placeholder 4">
            <a:extLst>
              <a:ext uri="{FF2B5EF4-FFF2-40B4-BE49-F238E27FC236}">
                <a16:creationId xmlns:a16="http://schemas.microsoft.com/office/drawing/2014/main" xmlns="" id="{B087E69C-7E54-474E-BE03-B58CBB127F70}"/>
              </a:ext>
            </a:extLst>
          </p:cNvPr>
          <p:cNvSpPr>
            <a:spLocks noGrp="1"/>
          </p:cNvSpPr>
          <p:nvPr>
            <p:ph type="ftr" sz="quarter" idx="11"/>
          </p:nvPr>
        </p:nvSpPr>
        <p:spPr/>
        <p:txBody>
          <a:bodyPr/>
          <a:lstStyle>
            <a:lvl1pPr>
              <a:defRPr sz="1400" i="1">
                <a:latin typeface="Book Antiqua" panose="02040602050305030304" pitchFamily="18" charset="0"/>
              </a:defRPr>
            </a:lvl1pPr>
          </a:lstStyle>
          <a:p>
            <a:r>
              <a:rPr lang="en-US" dirty="0"/>
              <a:t>Dept of Business Economics, M. S. University of Baroda</a:t>
            </a:r>
            <a:endParaRPr lang="en-IN" dirty="0"/>
          </a:p>
        </p:txBody>
      </p:sp>
      <p:sp>
        <p:nvSpPr>
          <p:cNvPr id="6" name="Slide Number Placeholder 5">
            <a:extLst>
              <a:ext uri="{FF2B5EF4-FFF2-40B4-BE49-F238E27FC236}">
                <a16:creationId xmlns:a16="http://schemas.microsoft.com/office/drawing/2014/main" xmlns="" id="{AEC4B68E-E17E-40FA-B61F-15CE928BEEF9}"/>
              </a:ext>
            </a:extLst>
          </p:cNvPr>
          <p:cNvSpPr>
            <a:spLocks noGrp="1"/>
          </p:cNvSpPr>
          <p:nvPr>
            <p:ph type="sldNum" sz="quarter" idx="12"/>
          </p:nvPr>
        </p:nvSpPr>
        <p:spPr/>
        <p:txBody>
          <a:bodyPr/>
          <a:lstStyle>
            <a:lvl1pPr>
              <a:defRPr sz="2000">
                <a:solidFill>
                  <a:srgbClr val="C00000"/>
                </a:solidFill>
              </a:defRPr>
            </a:lvl1pPr>
          </a:lstStyle>
          <a:p>
            <a:fld id="{4C4AE5D5-D991-4285-A779-32CF5AEAE032}" type="slidenum">
              <a:rPr lang="en-IN" smtClean="0"/>
              <a:pPr/>
              <a:t>‹#›</a:t>
            </a:fld>
            <a:endParaRPr lang="en-IN" dirty="0"/>
          </a:p>
        </p:txBody>
      </p:sp>
    </p:spTree>
    <p:extLst>
      <p:ext uri="{BB962C8B-B14F-4D97-AF65-F5344CB8AC3E}">
        <p14:creationId xmlns:p14="http://schemas.microsoft.com/office/powerpoint/2010/main" xmlns="" val="3869156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86CF4D-BECC-4A6E-9667-FD41FB489F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0EE54E83-BD82-4D8F-A8AB-EDB9B62858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5DDB4F63-C5C3-4C28-9221-7BE7AD3D79A3}"/>
              </a:ext>
            </a:extLst>
          </p:cNvPr>
          <p:cNvSpPr>
            <a:spLocks noGrp="1"/>
          </p:cNvSpPr>
          <p:nvPr>
            <p:ph type="dt" sz="half" idx="10"/>
          </p:nvPr>
        </p:nvSpPr>
        <p:spPr/>
        <p:txBody>
          <a:bodyPr/>
          <a:lstStyle/>
          <a:p>
            <a:fld id="{245E8269-28C5-4255-98A6-CCAEC9EE1FAC}" type="datetime1">
              <a:rPr lang="en-IN" smtClean="0"/>
              <a:pPr/>
              <a:t>15-06-2022</a:t>
            </a:fld>
            <a:endParaRPr lang="en-IN"/>
          </a:p>
        </p:txBody>
      </p:sp>
      <p:sp>
        <p:nvSpPr>
          <p:cNvPr id="5" name="Footer Placeholder 4">
            <a:extLst>
              <a:ext uri="{FF2B5EF4-FFF2-40B4-BE49-F238E27FC236}">
                <a16:creationId xmlns:a16="http://schemas.microsoft.com/office/drawing/2014/main" xmlns="" id="{80E9C56D-5C59-4D5E-A56B-34EAF750ACCC}"/>
              </a:ext>
            </a:extLst>
          </p:cNvPr>
          <p:cNvSpPr>
            <a:spLocks noGrp="1"/>
          </p:cNvSpPr>
          <p:nvPr>
            <p:ph type="ftr" sz="quarter" idx="11"/>
          </p:nvPr>
        </p:nvSpPr>
        <p:spPr/>
        <p:txBody>
          <a:bodyPr/>
          <a:lstStyle/>
          <a:p>
            <a:r>
              <a:rPr lang="en-US"/>
              <a:t>Dept of Business Economics, M. S. University of Baroda</a:t>
            </a:r>
            <a:endParaRPr lang="en-IN"/>
          </a:p>
        </p:txBody>
      </p:sp>
      <p:sp>
        <p:nvSpPr>
          <p:cNvPr id="6" name="Slide Number Placeholder 5">
            <a:extLst>
              <a:ext uri="{FF2B5EF4-FFF2-40B4-BE49-F238E27FC236}">
                <a16:creationId xmlns:a16="http://schemas.microsoft.com/office/drawing/2014/main" xmlns="" id="{61EB3FAF-DB4B-4EEA-BE9D-2086A46255EA}"/>
              </a:ext>
            </a:extLst>
          </p:cNvPr>
          <p:cNvSpPr>
            <a:spLocks noGrp="1"/>
          </p:cNvSpPr>
          <p:nvPr>
            <p:ph type="sldNum" sz="quarter" idx="12"/>
          </p:nvPr>
        </p:nvSpPr>
        <p:spPr/>
        <p:txBody>
          <a:bodyPr/>
          <a:lstStyle/>
          <a:p>
            <a:fld id="{4C4AE5D5-D991-4285-A779-32CF5AEAE032}" type="slidenum">
              <a:rPr lang="en-IN" smtClean="0"/>
              <a:pPr/>
              <a:t>‹#›</a:t>
            </a:fld>
            <a:endParaRPr lang="en-IN"/>
          </a:p>
        </p:txBody>
      </p:sp>
    </p:spTree>
    <p:extLst>
      <p:ext uri="{BB962C8B-B14F-4D97-AF65-F5344CB8AC3E}">
        <p14:creationId xmlns:p14="http://schemas.microsoft.com/office/powerpoint/2010/main" xmlns="" val="2540712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884665-18F8-49CF-98FC-E61FF67F9C3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250EA4E3-EAE4-4A13-9D88-5D7F4A84EC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29C1719A-1CF2-4E54-B4C3-33C47FE08D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2CBF5790-55D0-4532-819A-623B7103643E}"/>
              </a:ext>
            </a:extLst>
          </p:cNvPr>
          <p:cNvSpPr>
            <a:spLocks noGrp="1"/>
          </p:cNvSpPr>
          <p:nvPr>
            <p:ph type="dt" sz="half" idx="10"/>
          </p:nvPr>
        </p:nvSpPr>
        <p:spPr/>
        <p:txBody>
          <a:bodyPr/>
          <a:lstStyle/>
          <a:p>
            <a:fld id="{E1E6642E-5510-464E-931E-34FFF0F2368F}" type="datetime1">
              <a:rPr lang="en-IN" smtClean="0"/>
              <a:pPr/>
              <a:t>15-06-2022</a:t>
            </a:fld>
            <a:endParaRPr lang="en-IN"/>
          </a:p>
        </p:txBody>
      </p:sp>
      <p:sp>
        <p:nvSpPr>
          <p:cNvPr id="6" name="Footer Placeholder 5">
            <a:extLst>
              <a:ext uri="{FF2B5EF4-FFF2-40B4-BE49-F238E27FC236}">
                <a16:creationId xmlns:a16="http://schemas.microsoft.com/office/drawing/2014/main" xmlns="" id="{12F94157-11EB-4E1B-B3B1-385AF2EBCA81}"/>
              </a:ext>
            </a:extLst>
          </p:cNvPr>
          <p:cNvSpPr>
            <a:spLocks noGrp="1"/>
          </p:cNvSpPr>
          <p:nvPr>
            <p:ph type="ftr" sz="quarter" idx="11"/>
          </p:nvPr>
        </p:nvSpPr>
        <p:spPr/>
        <p:txBody>
          <a:bodyPr/>
          <a:lstStyle/>
          <a:p>
            <a:r>
              <a:rPr lang="en-US"/>
              <a:t>Dept of Business Economics, M. S. University of Baroda</a:t>
            </a:r>
            <a:endParaRPr lang="en-IN"/>
          </a:p>
        </p:txBody>
      </p:sp>
      <p:sp>
        <p:nvSpPr>
          <p:cNvPr id="7" name="Slide Number Placeholder 6">
            <a:extLst>
              <a:ext uri="{FF2B5EF4-FFF2-40B4-BE49-F238E27FC236}">
                <a16:creationId xmlns:a16="http://schemas.microsoft.com/office/drawing/2014/main" xmlns="" id="{BFB9426B-CF63-4707-B9E0-67E8BF724FAC}"/>
              </a:ext>
            </a:extLst>
          </p:cNvPr>
          <p:cNvSpPr>
            <a:spLocks noGrp="1"/>
          </p:cNvSpPr>
          <p:nvPr>
            <p:ph type="sldNum" sz="quarter" idx="12"/>
          </p:nvPr>
        </p:nvSpPr>
        <p:spPr/>
        <p:txBody>
          <a:bodyPr/>
          <a:lstStyle/>
          <a:p>
            <a:fld id="{4C4AE5D5-D991-4285-A779-32CF5AEAE032}" type="slidenum">
              <a:rPr lang="en-IN" smtClean="0"/>
              <a:pPr/>
              <a:t>‹#›</a:t>
            </a:fld>
            <a:endParaRPr lang="en-IN"/>
          </a:p>
        </p:txBody>
      </p:sp>
    </p:spTree>
    <p:extLst>
      <p:ext uri="{BB962C8B-B14F-4D97-AF65-F5344CB8AC3E}">
        <p14:creationId xmlns:p14="http://schemas.microsoft.com/office/powerpoint/2010/main" xmlns="" val="1940999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06897F-DB8F-47D3-9A23-BFB6EF59D4D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53505372-D983-4BBB-9FCD-92A0716D83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3DEAA07-2D75-4F02-8D75-01C17E9C75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C0E5C46A-5030-4FDC-B060-66BD995EBD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C50460D6-0E39-447D-BCB1-4FFFB64D8CD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201ADB4A-3ADC-45E0-BD4D-1FA6DEEE8E1C}"/>
              </a:ext>
            </a:extLst>
          </p:cNvPr>
          <p:cNvSpPr>
            <a:spLocks noGrp="1"/>
          </p:cNvSpPr>
          <p:nvPr>
            <p:ph type="dt" sz="half" idx="10"/>
          </p:nvPr>
        </p:nvSpPr>
        <p:spPr/>
        <p:txBody>
          <a:bodyPr/>
          <a:lstStyle/>
          <a:p>
            <a:fld id="{B55BC2C4-99E4-44D8-BC84-CDF2F544988F}" type="datetime1">
              <a:rPr lang="en-IN" smtClean="0"/>
              <a:pPr/>
              <a:t>15-06-2022</a:t>
            </a:fld>
            <a:endParaRPr lang="en-IN"/>
          </a:p>
        </p:txBody>
      </p:sp>
      <p:sp>
        <p:nvSpPr>
          <p:cNvPr id="8" name="Footer Placeholder 7">
            <a:extLst>
              <a:ext uri="{FF2B5EF4-FFF2-40B4-BE49-F238E27FC236}">
                <a16:creationId xmlns:a16="http://schemas.microsoft.com/office/drawing/2014/main" xmlns="" id="{7D928DA7-F031-44CF-ACBF-46CA65CEEEA6}"/>
              </a:ext>
            </a:extLst>
          </p:cNvPr>
          <p:cNvSpPr>
            <a:spLocks noGrp="1"/>
          </p:cNvSpPr>
          <p:nvPr>
            <p:ph type="ftr" sz="quarter" idx="11"/>
          </p:nvPr>
        </p:nvSpPr>
        <p:spPr/>
        <p:txBody>
          <a:bodyPr/>
          <a:lstStyle/>
          <a:p>
            <a:r>
              <a:rPr lang="en-US"/>
              <a:t>Dept of Business Economics, M. S. University of Baroda</a:t>
            </a:r>
            <a:endParaRPr lang="en-IN"/>
          </a:p>
        </p:txBody>
      </p:sp>
      <p:sp>
        <p:nvSpPr>
          <p:cNvPr id="9" name="Slide Number Placeholder 8">
            <a:extLst>
              <a:ext uri="{FF2B5EF4-FFF2-40B4-BE49-F238E27FC236}">
                <a16:creationId xmlns:a16="http://schemas.microsoft.com/office/drawing/2014/main" xmlns="" id="{5BD9EFC0-0F54-466F-9B12-AEC7E096CB2E}"/>
              </a:ext>
            </a:extLst>
          </p:cNvPr>
          <p:cNvSpPr>
            <a:spLocks noGrp="1"/>
          </p:cNvSpPr>
          <p:nvPr>
            <p:ph type="sldNum" sz="quarter" idx="12"/>
          </p:nvPr>
        </p:nvSpPr>
        <p:spPr/>
        <p:txBody>
          <a:bodyPr/>
          <a:lstStyle/>
          <a:p>
            <a:fld id="{4C4AE5D5-D991-4285-A779-32CF5AEAE032}" type="slidenum">
              <a:rPr lang="en-IN" smtClean="0"/>
              <a:pPr/>
              <a:t>‹#›</a:t>
            </a:fld>
            <a:endParaRPr lang="en-IN"/>
          </a:p>
        </p:txBody>
      </p:sp>
    </p:spTree>
    <p:extLst>
      <p:ext uri="{BB962C8B-B14F-4D97-AF65-F5344CB8AC3E}">
        <p14:creationId xmlns:p14="http://schemas.microsoft.com/office/powerpoint/2010/main" xmlns="" val="1991861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10E92D-727A-4779-A5F4-C21EA44C6850}"/>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76A762AA-9E8D-48CC-B06A-F3D8AF105608}"/>
              </a:ext>
            </a:extLst>
          </p:cNvPr>
          <p:cNvSpPr>
            <a:spLocks noGrp="1"/>
          </p:cNvSpPr>
          <p:nvPr>
            <p:ph type="dt" sz="half" idx="10"/>
          </p:nvPr>
        </p:nvSpPr>
        <p:spPr/>
        <p:txBody>
          <a:bodyPr/>
          <a:lstStyle/>
          <a:p>
            <a:fld id="{66F1C0A7-7096-460E-B87F-6299ED1D3573}" type="datetime1">
              <a:rPr lang="en-IN" smtClean="0"/>
              <a:pPr/>
              <a:t>15-06-2022</a:t>
            </a:fld>
            <a:endParaRPr lang="en-IN"/>
          </a:p>
        </p:txBody>
      </p:sp>
      <p:sp>
        <p:nvSpPr>
          <p:cNvPr id="4" name="Footer Placeholder 3">
            <a:extLst>
              <a:ext uri="{FF2B5EF4-FFF2-40B4-BE49-F238E27FC236}">
                <a16:creationId xmlns:a16="http://schemas.microsoft.com/office/drawing/2014/main" xmlns="" id="{F317F88A-9F26-4BCB-B6C0-F7FD16EA93A9}"/>
              </a:ext>
            </a:extLst>
          </p:cNvPr>
          <p:cNvSpPr>
            <a:spLocks noGrp="1"/>
          </p:cNvSpPr>
          <p:nvPr>
            <p:ph type="ftr" sz="quarter" idx="11"/>
          </p:nvPr>
        </p:nvSpPr>
        <p:spPr/>
        <p:txBody>
          <a:bodyPr/>
          <a:lstStyle/>
          <a:p>
            <a:r>
              <a:rPr lang="en-US"/>
              <a:t>Dept of Business Economics, M. S. University of Baroda</a:t>
            </a:r>
            <a:endParaRPr lang="en-IN"/>
          </a:p>
        </p:txBody>
      </p:sp>
      <p:sp>
        <p:nvSpPr>
          <p:cNvPr id="5" name="Slide Number Placeholder 4">
            <a:extLst>
              <a:ext uri="{FF2B5EF4-FFF2-40B4-BE49-F238E27FC236}">
                <a16:creationId xmlns:a16="http://schemas.microsoft.com/office/drawing/2014/main" xmlns="" id="{24A59487-A98A-45F5-81C9-7D874795B716}"/>
              </a:ext>
            </a:extLst>
          </p:cNvPr>
          <p:cNvSpPr>
            <a:spLocks noGrp="1"/>
          </p:cNvSpPr>
          <p:nvPr>
            <p:ph type="sldNum" sz="quarter" idx="12"/>
          </p:nvPr>
        </p:nvSpPr>
        <p:spPr/>
        <p:txBody>
          <a:bodyPr/>
          <a:lstStyle/>
          <a:p>
            <a:fld id="{4C4AE5D5-D991-4285-A779-32CF5AEAE032}" type="slidenum">
              <a:rPr lang="en-IN" smtClean="0"/>
              <a:pPr/>
              <a:t>‹#›</a:t>
            </a:fld>
            <a:endParaRPr lang="en-IN"/>
          </a:p>
        </p:txBody>
      </p:sp>
    </p:spTree>
    <p:extLst>
      <p:ext uri="{BB962C8B-B14F-4D97-AF65-F5344CB8AC3E}">
        <p14:creationId xmlns:p14="http://schemas.microsoft.com/office/powerpoint/2010/main" xmlns="" val="677636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D40CB54-8171-481D-97BE-9C27CA8031BD}"/>
              </a:ext>
            </a:extLst>
          </p:cNvPr>
          <p:cNvSpPr>
            <a:spLocks noGrp="1"/>
          </p:cNvSpPr>
          <p:nvPr>
            <p:ph type="dt" sz="half" idx="10"/>
          </p:nvPr>
        </p:nvSpPr>
        <p:spPr/>
        <p:txBody>
          <a:bodyPr/>
          <a:lstStyle/>
          <a:p>
            <a:fld id="{A183288F-4A46-45E3-83F4-0826F4BEB5D6}" type="datetime1">
              <a:rPr lang="en-IN" smtClean="0"/>
              <a:pPr/>
              <a:t>15-06-2022</a:t>
            </a:fld>
            <a:endParaRPr lang="en-IN"/>
          </a:p>
        </p:txBody>
      </p:sp>
      <p:sp>
        <p:nvSpPr>
          <p:cNvPr id="3" name="Footer Placeholder 2">
            <a:extLst>
              <a:ext uri="{FF2B5EF4-FFF2-40B4-BE49-F238E27FC236}">
                <a16:creationId xmlns:a16="http://schemas.microsoft.com/office/drawing/2014/main" xmlns="" id="{A62D9B1D-51A0-4D6E-8CAC-20A58089EB2A}"/>
              </a:ext>
            </a:extLst>
          </p:cNvPr>
          <p:cNvSpPr>
            <a:spLocks noGrp="1"/>
          </p:cNvSpPr>
          <p:nvPr>
            <p:ph type="ftr" sz="quarter" idx="11"/>
          </p:nvPr>
        </p:nvSpPr>
        <p:spPr/>
        <p:txBody>
          <a:bodyPr/>
          <a:lstStyle/>
          <a:p>
            <a:r>
              <a:rPr lang="en-US"/>
              <a:t>Dept of Business Economics, M. S. University of Baroda</a:t>
            </a:r>
            <a:endParaRPr lang="en-IN"/>
          </a:p>
        </p:txBody>
      </p:sp>
      <p:sp>
        <p:nvSpPr>
          <p:cNvPr id="4" name="Slide Number Placeholder 3">
            <a:extLst>
              <a:ext uri="{FF2B5EF4-FFF2-40B4-BE49-F238E27FC236}">
                <a16:creationId xmlns:a16="http://schemas.microsoft.com/office/drawing/2014/main" xmlns="" id="{0DDC4F2D-0FED-4E9A-A2DD-1AADEEB0F558}"/>
              </a:ext>
            </a:extLst>
          </p:cNvPr>
          <p:cNvSpPr>
            <a:spLocks noGrp="1"/>
          </p:cNvSpPr>
          <p:nvPr>
            <p:ph type="sldNum" sz="quarter" idx="12"/>
          </p:nvPr>
        </p:nvSpPr>
        <p:spPr/>
        <p:txBody>
          <a:bodyPr/>
          <a:lstStyle/>
          <a:p>
            <a:fld id="{4C4AE5D5-D991-4285-A779-32CF5AEAE032}" type="slidenum">
              <a:rPr lang="en-IN" smtClean="0"/>
              <a:pPr/>
              <a:t>‹#›</a:t>
            </a:fld>
            <a:endParaRPr lang="en-IN"/>
          </a:p>
        </p:txBody>
      </p:sp>
    </p:spTree>
    <p:extLst>
      <p:ext uri="{BB962C8B-B14F-4D97-AF65-F5344CB8AC3E}">
        <p14:creationId xmlns:p14="http://schemas.microsoft.com/office/powerpoint/2010/main" xmlns="" val="2379379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B02899-CE2B-4674-9A81-913A393B42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BD384924-5821-4719-BD46-A63469A0A9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2D661779-1341-445E-A4F3-5EBBCAEB16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BD62B4D-1B54-4324-9FF7-D5C6DF8996C1}"/>
              </a:ext>
            </a:extLst>
          </p:cNvPr>
          <p:cNvSpPr>
            <a:spLocks noGrp="1"/>
          </p:cNvSpPr>
          <p:nvPr>
            <p:ph type="dt" sz="half" idx="10"/>
          </p:nvPr>
        </p:nvSpPr>
        <p:spPr/>
        <p:txBody>
          <a:bodyPr/>
          <a:lstStyle/>
          <a:p>
            <a:fld id="{19DAECD8-AEA8-4116-A78D-8B4E4EEC5A6E}" type="datetime1">
              <a:rPr lang="en-IN" smtClean="0"/>
              <a:pPr/>
              <a:t>15-06-2022</a:t>
            </a:fld>
            <a:endParaRPr lang="en-IN"/>
          </a:p>
        </p:txBody>
      </p:sp>
      <p:sp>
        <p:nvSpPr>
          <p:cNvPr id="6" name="Footer Placeholder 5">
            <a:extLst>
              <a:ext uri="{FF2B5EF4-FFF2-40B4-BE49-F238E27FC236}">
                <a16:creationId xmlns:a16="http://schemas.microsoft.com/office/drawing/2014/main" xmlns="" id="{65765D72-AE2E-49E6-B43A-A9BE0A20D1BE}"/>
              </a:ext>
            </a:extLst>
          </p:cNvPr>
          <p:cNvSpPr>
            <a:spLocks noGrp="1"/>
          </p:cNvSpPr>
          <p:nvPr>
            <p:ph type="ftr" sz="quarter" idx="11"/>
          </p:nvPr>
        </p:nvSpPr>
        <p:spPr/>
        <p:txBody>
          <a:bodyPr/>
          <a:lstStyle/>
          <a:p>
            <a:r>
              <a:rPr lang="en-US"/>
              <a:t>Dept of Business Economics, M. S. University of Baroda</a:t>
            </a:r>
            <a:endParaRPr lang="en-IN"/>
          </a:p>
        </p:txBody>
      </p:sp>
      <p:sp>
        <p:nvSpPr>
          <p:cNvPr id="7" name="Slide Number Placeholder 6">
            <a:extLst>
              <a:ext uri="{FF2B5EF4-FFF2-40B4-BE49-F238E27FC236}">
                <a16:creationId xmlns:a16="http://schemas.microsoft.com/office/drawing/2014/main" xmlns="" id="{FC4C34DD-4FA5-4501-BDC7-EE0BFA56BC31}"/>
              </a:ext>
            </a:extLst>
          </p:cNvPr>
          <p:cNvSpPr>
            <a:spLocks noGrp="1"/>
          </p:cNvSpPr>
          <p:nvPr>
            <p:ph type="sldNum" sz="quarter" idx="12"/>
          </p:nvPr>
        </p:nvSpPr>
        <p:spPr/>
        <p:txBody>
          <a:bodyPr/>
          <a:lstStyle/>
          <a:p>
            <a:fld id="{4C4AE5D5-D991-4285-A779-32CF5AEAE032}" type="slidenum">
              <a:rPr lang="en-IN" smtClean="0"/>
              <a:pPr/>
              <a:t>‹#›</a:t>
            </a:fld>
            <a:endParaRPr lang="en-IN"/>
          </a:p>
        </p:txBody>
      </p:sp>
    </p:spTree>
    <p:extLst>
      <p:ext uri="{BB962C8B-B14F-4D97-AF65-F5344CB8AC3E}">
        <p14:creationId xmlns:p14="http://schemas.microsoft.com/office/powerpoint/2010/main" xmlns="" val="1894400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06903C-E3F6-415F-B6D1-FE331ED5DA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DE01CAD9-46E6-458F-B1D8-9CF074B5AA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3737F2A8-2CBF-46B2-9A34-0F89034FD6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92F5DDB-A170-4CCF-B183-B38D41005A8B}"/>
              </a:ext>
            </a:extLst>
          </p:cNvPr>
          <p:cNvSpPr>
            <a:spLocks noGrp="1"/>
          </p:cNvSpPr>
          <p:nvPr>
            <p:ph type="dt" sz="half" idx="10"/>
          </p:nvPr>
        </p:nvSpPr>
        <p:spPr/>
        <p:txBody>
          <a:bodyPr/>
          <a:lstStyle/>
          <a:p>
            <a:fld id="{E8AB7045-6F5B-4812-A633-AFF59C2A890E}" type="datetime1">
              <a:rPr lang="en-IN" smtClean="0"/>
              <a:pPr/>
              <a:t>15-06-2022</a:t>
            </a:fld>
            <a:endParaRPr lang="en-IN"/>
          </a:p>
        </p:txBody>
      </p:sp>
      <p:sp>
        <p:nvSpPr>
          <p:cNvPr id="6" name="Footer Placeholder 5">
            <a:extLst>
              <a:ext uri="{FF2B5EF4-FFF2-40B4-BE49-F238E27FC236}">
                <a16:creationId xmlns:a16="http://schemas.microsoft.com/office/drawing/2014/main" xmlns="" id="{4D4BEAD3-FD0B-4453-99E8-6609F855A094}"/>
              </a:ext>
            </a:extLst>
          </p:cNvPr>
          <p:cNvSpPr>
            <a:spLocks noGrp="1"/>
          </p:cNvSpPr>
          <p:nvPr>
            <p:ph type="ftr" sz="quarter" idx="11"/>
          </p:nvPr>
        </p:nvSpPr>
        <p:spPr/>
        <p:txBody>
          <a:bodyPr/>
          <a:lstStyle/>
          <a:p>
            <a:r>
              <a:rPr lang="en-US"/>
              <a:t>Dept of Business Economics, M. S. University of Baroda</a:t>
            </a:r>
            <a:endParaRPr lang="en-IN"/>
          </a:p>
        </p:txBody>
      </p:sp>
      <p:sp>
        <p:nvSpPr>
          <p:cNvPr id="7" name="Slide Number Placeholder 6">
            <a:extLst>
              <a:ext uri="{FF2B5EF4-FFF2-40B4-BE49-F238E27FC236}">
                <a16:creationId xmlns:a16="http://schemas.microsoft.com/office/drawing/2014/main" xmlns="" id="{09C7F946-F99A-495B-BF76-5D57AA28C230}"/>
              </a:ext>
            </a:extLst>
          </p:cNvPr>
          <p:cNvSpPr>
            <a:spLocks noGrp="1"/>
          </p:cNvSpPr>
          <p:nvPr>
            <p:ph type="sldNum" sz="quarter" idx="12"/>
          </p:nvPr>
        </p:nvSpPr>
        <p:spPr/>
        <p:txBody>
          <a:bodyPr/>
          <a:lstStyle/>
          <a:p>
            <a:fld id="{4C4AE5D5-D991-4285-A779-32CF5AEAE032}" type="slidenum">
              <a:rPr lang="en-IN" smtClean="0"/>
              <a:pPr/>
              <a:t>‹#›</a:t>
            </a:fld>
            <a:endParaRPr lang="en-IN"/>
          </a:p>
        </p:txBody>
      </p:sp>
    </p:spTree>
    <p:extLst>
      <p:ext uri="{BB962C8B-B14F-4D97-AF65-F5344CB8AC3E}">
        <p14:creationId xmlns:p14="http://schemas.microsoft.com/office/powerpoint/2010/main" xmlns="" val="4007010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72D1DE9-BC06-4223-8BC4-3770A3A0D1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40E42E20-334B-48E7-89F8-89804ACAC8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EDBA240B-F14E-43BA-8612-2D7C6F86AC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9F9F52-2B11-4FEE-B7DB-E98A323B4E51}" type="datetime1">
              <a:rPr lang="en-IN" smtClean="0"/>
              <a:pPr/>
              <a:t>15-06-2022</a:t>
            </a:fld>
            <a:endParaRPr lang="en-IN"/>
          </a:p>
        </p:txBody>
      </p:sp>
      <p:sp>
        <p:nvSpPr>
          <p:cNvPr id="5" name="Footer Placeholder 4">
            <a:extLst>
              <a:ext uri="{FF2B5EF4-FFF2-40B4-BE49-F238E27FC236}">
                <a16:creationId xmlns:a16="http://schemas.microsoft.com/office/drawing/2014/main" xmlns="" id="{45CB3CC0-0FD6-4A15-80A4-4E49C35F4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Dept of Business Economics, M. S. University of Baroda</a:t>
            </a:r>
            <a:endParaRPr lang="en-IN"/>
          </a:p>
        </p:txBody>
      </p:sp>
      <p:sp>
        <p:nvSpPr>
          <p:cNvPr id="6" name="Slide Number Placeholder 5">
            <a:extLst>
              <a:ext uri="{FF2B5EF4-FFF2-40B4-BE49-F238E27FC236}">
                <a16:creationId xmlns:a16="http://schemas.microsoft.com/office/drawing/2014/main" xmlns="" id="{5EA94E74-CB5F-472A-AE78-241B7ACE0C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4AE5D5-D991-4285-A779-32CF5AEAE032}" type="slidenum">
              <a:rPr lang="en-IN" smtClean="0"/>
              <a:pPr/>
              <a:t>‹#›</a:t>
            </a:fld>
            <a:endParaRPr lang="en-IN"/>
          </a:p>
        </p:txBody>
      </p:sp>
    </p:spTree>
    <p:extLst>
      <p:ext uri="{BB962C8B-B14F-4D97-AF65-F5344CB8AC3E}">
        <p14:creationId xmlns:p14="http://schemas.microsoft.com/office/powerpoint/2010/main" xmlns="" val="3985511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71FEF1-DE3E-4278-BB60-C57EF776C404}"/>
              </a:ext>
            </a:extLst>
          </p:cNvPr>
          <p:cNvSpPr>
            <a:spLocks noGrp="1"/>
          </p:cNvSpPr>
          <p:nvPr>
            <p:ph type="ctrTitle"/>
          </p:nvPr>
        </p:nvSpPr>
        <p:spPr>
          <a:xfrm>
            <a:off x="1524000" y="2235547"/>
            <a:ext cx="9144000" cy="2387600"/>
          </a:xfrm>
        </p:spPr>
        <p:txBody>
          <a:bodyPr>
            <a:normAutofit fontScale="90000"/>
          </a:bodyPr>
          <a:lstStyle/>
          <a:p>
            <a:r>
              <a:rPr lang="en-US" dirty="0"/>
              <a:t>SYBCOM</a:t>
            </a:r>
            <a:br>
              <a:rPr lang="en-US" dirty="0"/>
            </a:br>
            <a:r>
              <a:rPr lang="en-US" dirty="0"/>
              <a:t>MEIP</a:t>
            </a:r>
            <a:br>
              <a:rPr lang="en-US" dirty="0"/>
            </a:br>
            <a:r>
              <a:rPr lang="en-US" dirty="0"/>
              <a:t>UNIT-III</a:t>
            </a:r>
            <a:br>
              <a:rPr lang="en-US" dirty="0"/>
            </a:br>
            <a:r>
              <a:rPr lang="en-US" dirty="0"/>
              <a:t>INFLATION &amp; UNEMPLOYMENT</a:t>
            </a:r>
            <a:br>
              <a:rPr lang="en-US" dirty="0"/>
            </a:br>
            <a:r>
              <a:rPr lang="en-US" dirty="0"/>
              <a:t/>
            </a:r>
            <a:br>
              <a:rPr lang="en-US" dirty="0"/>
            </a:br>
            <a:r>
              <a:rPr lang="en-US" dirty="0">
                <a:solidFill>
                  <a:srgbClr val="C00000"/>
                </a:solidFill>
              </a:rPr>
              <a:t>Section-III	Phillips Curve</a:t>
            </a:r>
            <a:r>
              <a:rPr lang="en-US" dirty="0"/>
              <a:t/>
            </a:r>
            <a:br>
              <a:rPr lang="en-US" dirty="0"/>
            </a:br>
            <a:endParaRPr lang="en-IN" dirty="0"/>
          </a:p>
        </p:txBody>
      </p:sp>
      <p:sp>
        <p:nvSpPr>
          <p:cNvPr id="3" name="Subtitle 2">
            <a:extLst>
              <a:ext uri="{FF2B5EF4-FFF2-40B4-BE49-F238E27FC236}">
                <a16:creationId xmlns:a16="http://schemas.microsoft.com/office/drawing/2014/main" xmlns="" id="{B8B0FC38-83D4-4BBF-92B1-1729CD750942}"/>
              </a:ext>
            </a:extLst>
          </p:cNvPr>
          <p:cNvSpPr>
            <a:spLocks noGrp="1"/>
          </p:cNvSpPr>
          <p:nvPr>
            <p:ph type="subTitle" idx="1"/>
          </p:nvPr>
        </p:nvSpPr>
        <p:spPr/>
        <p:txBody>
          <a:bodyPr/>
          <a:lstStyle/>
          <a:p>
            <a:endParaRPr lang="en-IN" dirty="0"/>
          </a:p>
        </p:txBody>
      </p:sp>
    </p:spTree>
    <p:extLst>
      <p:ext uri="{BB962C8B-B14F-4D97-AF65-F5344CB8AC3E}">
        <p14:creationId xmlns:p14="http://schemas.microsoft.com/office/powerpoint/2010/main" xmlns="" val="1822890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3EAFE3-3543-437A-860F-565F6BAD72D4}"/>
              </a:ext>
            </a:extLst>
          </p:cNvPr>
          <p:cNvSpPr>
            <a:spLocks noGrp="1"/>
          </p:cNvSpPr>
          <p:nvPr>
            <p:ph type="title"/>
          </p:nvPr>
        </p:nvSpPr>
        <p:spPr>
          <a:xfrm>
            <a:off x="838200" y="365125"/>
            <a:ext cx="10515600" cy="664889"/>
          </a:xfrm>
        </p:spPr>
        <p:txBody>
          <a:bodyPr/>
          <a:lstStyle/>
          <a:p>
            <a:r>
              <a:rPr lang="en-US" dirty="0"/>
              <a:t>Natural Rate of Unemployment:</a:t>
            </a:r>
            <a:endParaRPr lang="en-IN" dirty="0"/>
          </a:p>
        </p:txBody>
      </p:sp>
      <p:sp>
        <p:nvSpPr>
          <p:cNvPr id="3" name="Content Placeholder 2">
            <a:extLst>
              <a:ext uri="{FF2B5EF4-FFF2-40B4-BE49-F238E27FC236}">
                <a16:creationId xmlns:a16="http://schemas.microsoft.com/office/drawing/2014/main" xmlns="" id="{2DFBE89B-7091-4752-94AA-2C4C921CF9C7}"/>
              </a:ext>
            </a:extLst>
          </p:cNvPr>
          <p:cNvSpPr>
            <a:spLocks noGrp="1"/>
          </p:cNvSpPr>
          <p:nvPr>
            <p:ph idx="1"/>
          </p:nvPr>
        </p:nvSpPr>
        <p:spPr/>
        <p:txBody>
          <a:bodyPr>
            <a:normAutofit/>
          </a:bodyPr>
          <a:lstStyle/>
          <a:p>
            <a:pPr algn="just">
              <a:lnSpc>
                <a:spcPct val="107000"/>
              </a:lnSpc>
              <a:spcAft>
                <a:spcPts val="800"/>
              </a:spcAft>
            </a:pPr>
            <a:r>
              <a:rPr lang="en-IN" b="1" dirty="0">
                <a:solidFill>
                  <a:srgbClr val="0070C0"/>
                </a:solidFill>
                <a:effectLst/>
                <a:latin typeface="Book Antiqua" panose="02040602050305030304" pitchFamily="18" charset="0"/>
                <a:ea typeface="Calibri" panose="020F0502020204030204" pitchFamily="34" charset="0"/>
                <a:cs typeface="TimesNewRomanPS-BoldMT"/>
              </a:rPr>
              <a:t>Natural Rate of Unemployment </a:t>
            </a:r>
            <a:r>
              <a:rPr lang="en-IN" dirty="0">
                <a:effectLst/>
                <a:latin typeface="Book Antiqua" panose="02040602050305030304" pitchFamily="18" charset="0"/>
                <a:ea typeface="Calibri" panose="020F0502020204030204" pitchFamily="34" charset="0"/>
                <a:cs typeface="TimesNewRomanPS-BoldMT"/>
              </a:rPr>
              <a:t>(later termed </a:t>
            </a:r>
            <a:r>
              <a:rPr lang="en-IN" b="1" dirty="0">
                <a:solidFill>
                  <a:srgbClr val="0070C0"/>
                </a:solidFill>
                <a:effectLst/>
                <a:latin typeface="Book Antiqua" panose="02040602050305030304" pitchFamily="18" charset="0"/>
                <a:ea typeface="Calibri" panose="020F0502020204030204" pitchFamily="34" charset="0"/>
                <a:cs typeface="TimesNewRomanPS-BoldMT"/>
              </a:rPr>
              <a:t>NAIRU</a:t>
            </a:r>
            <a:r>
              <a:rPr lang="en-IN" dirty="0">
                <a:solidFill>
                  <a:srgbClr val="0070C0"/>
                </a:solidFill>
                <a:effectLst/>
                <a:latin typeface="Book Antiqua" panose="02040602050305030304" pitchFamily="18" charset="0"/>
                <a:ea typeface="Calibri" panose="020F0502020204030204" pitchFamily="34" charset="0"/>
                <a:cs typeface="TimesNewRomanPS-BoldMT"/>
              </a:rPr>
              <a:t> or Non-Accelerating-Inflation Rate of Unemployment</a:t>
            </a:r>
            <a:r>
              <a:rPr lang="en-IN" dirty="0">
                <a:effectLst/>
                <a:latin typeface="Book Antiqua" panose="02040602050305030304" pitchFamily="18" charset="0"/>
                <a:ea typeface="Calibri" panose="020F0502020204030204" pitchFamily="34" charset="0"/>
                <a:cs typeface="TimesNewRomanPS-BoldMT"/>
              </a:rPr>
              <a:t>) </a:t>
            </a:r>
            <a:r>
              <a:rPr lang="en-IN" dirty="0">
                <a:effectLst/>
                <a:latin typeface="Book Antiqua" panose="02040602050305030304" pitchFamily="18" charset="0"/>
                <a:ea typeface="Calibri" panose="020F0502020204030204" pitchFamily="34" charset="0"/>
                <a:cs typeface="TimesNewRomanPSMT"/>
              </a:rPr>
              <a:t>“… </a:t>
            </a:r>
            <a:r>
              <a:rPr lang="en-IN" i="1" dirty="0">
                <a:effectLst/>
                <a:latin typeface="Book Antiqua" panose="02040602050305030304" pitchFamily="18" charset="0"/>
                <a:ea typeface="Calibri" panose="020F0502020204030204" pitchFamily="34" charset="0"/>
                <a:cs typeface="TimesNewRomanPS-ItalicMT"/>
              </a:rPr>
              <a:t>is the rate at which in the labour market the current number of unemployed is equal to the number of jobs available</a:t>
            </a:r>
            <a:r>
              <a:rPr lang="en-IN" dirty="0">
                <a:effectLst/>
                <a:latin typeface="Book Antiqua" panose="02040602050305030304" pitchFamily="18" charset="0"/>
                <a:ea typeface="Calibri" panose="020F0502020204030204" pitchFamily="34" charset="0"/>
                <a:cs typeface="TimesNewRomanPSMT"/>
              </a:rPr>
              <a:t>. </a:t>
            </a:r>
            <a:r>
              <a:rPr lang="en-IN" i="1" dirty="0">
                <a:effectLst/>
                <a:latin typeface="Book Antiqua" panose="02040602050305030304" pitchFamily="18" charset="0"/>
                <a:ea typeface="Calibri" panose="020F0502020204030204" pitchFamily="34" charset="0"/>
                <a:cs typeface="TimesNewRomanPS-ItalicMT"/>
              </a:rPr>
              <a:t>These unemployed workers are not employed for the frictional and structural reasons, though the equivalent number of jobs are available for them</a:t>
            </a:r>
            <a:r>
              <a:rPr lang="en-IN" dirty="0">
                <a:effectLst/>
                <a:latin typeface="Book Antiqua" panose="02040602050305030304" pitchFamily="18" charset="0"/>
                <a:ea typeface="Calibri" panose="020F0502020204030204" pitchFamily="34" charset="0"/>
                <a:cs typeface="TimesNewRomanPSMT"/>
              </a:rPr>
              <a:t>.”</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dirty="0">
                <a:effectLst/>
                <a:latin typeface="Book Antiqua" panose="02040602050305030304" pitchFamily="18" charset="0"/>
                <a:ea typeface="Calibri" panose="020F0502020204030204" pitchFamily="34" charset="0"/>
                <a:cs typeface="TimesNewRomanPSMT"/>
              </a:rPr>
              <a:t>Both frictional and structurally unemployed constitute the natural rate of unemployment. Full employment is said to prevail even in the presence of this natural rate of unemployment.  </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dirty="0">
                <a:effectLst/>
                <a:latin typeface="Book Antiqua" panose="02040602050305030304" pitchFamily="18" charset="0"/>
                <a:ea typeface="Calibri" panose="020F0502020204030204" pitchFamily="34" charset="0"/>
                <a:cs typeface="TimesNewRomanPSMT"/>
              </a:rPr>
              <a:t>For the developed countries, a 4 to 5 per cent rate of unemployment is taken as the natural rate of unemployment.  </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4" name="Footer Placeholder 3">
            <a:extLst>
              <a:ext uri="{FF2B5EF4-FFF2-40B4-BE49-F238E27FC236}">
                <a16:creationId xmlns:a16="http://schemas.microsoft.com/office/drawing/2014/main" xmlns="" id="{F67C0CDC-63E2-41A3-805B-1E15B93A6823}"/>
              </a:ext>
            </a:extLst>
          </p:cNvPr>
          <p:cNvSpPr>
            <a:spLocks noGrp="1"/>
          </p:cNvSpPr>
          <p:nvPr>
            <p:ph type="ftr" sz="quarter" idx="11"/>
          </p:nvPr>
        </p:nvSpPr>
        <p:spPr/>
        <p:txBody>
          <a:bodyPr/>
          <a:lstStyle/>
          <a:p>
            <a:r>
              <a:rPr lang="en-US"/>
              <a:t>Dept of Business Economics, M. S. University of Baroda</a:t>
            </a:r>
            <a:endParaRPr lang="en-IN"/>
          </a:p>
        </p:txBody>
      </p:sp>
      <p:sp>
        <p:nvSpPr>
          <p:cNvPr id="5" name="Slide Number Placeholder 4">
            <a:extLst>
              <a:ext uri="{FF2B5EF4-FFF2-40B4-BE49-F238E27FC236}">
                <a16:creationId xmlns:a16="http://schemas.microsoft.com/office/drawing/2014/main" xmlns="" id="{A6C1F473-DF6B-4857-8E83-F920E754CF94}"/>
              </a:ext>
            </a:extLst>
          </p:cNvPr>
          <p:cNvSpPr>
            <a:spLocks noGrp="1"/>
          </p:cNvSpPr>
          <p:nvPr>
            <p:ph type="sldNum" sz="quarter" idx="12"/>
          </p:nvPr>
        </p:nvSpPr>
        <p:spPr/>
        <p:txBody>
          <a:bodyPr/>
          <a:lstStyle/>
          <a:p>
            <a:fld id="{4C4AE5D5-D991-4285-A779-32CF5AEAE032}" type="slidenum">
              <a:rPr lang="en-IN" smtClean="0"/>
              <a:pPr/>
              <a:t>10</a:t>
            </a:fld>
            <a:endParaRPr lang="en-IN"/>
          </a:p>
        </p:txBody>
      </p:sp>
    </p:spTree>
    <p:extLst>
      <p:ext uri="{BB962C8B-B14F-4D97-AF65-F5344CB8AC3E}">
        <p14:creationId xmlns:p14="http://schemas.microsoft.com/office/powerpoint/2010/main" xmlns="" val="1748197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5476B4-24C9-4160-9CB4-28CE8024E4C3}"/>
              </a:ext>
            </a:extLst>
          </p:cNvPr>
          <p:cNvSpPr>
            <a:spLocks noGrp="1"/>
          </p:cNvSpPr>
          <p:nvPr>
            <p:ph type="title"/>
          </p:nvPr>
        </p:nvSpPr>
        <p:spPr>
          <a:xfrm>
            <a:off x="838200" y="365126"/>
            <a:ext cx="10515600" cy="454682"/>
          </a:xfrm>
        </p:spPr>
        <p:txBody>
          <a:bodyPr>
            <a:noAutofit/>
          </a:bodyPr>
          <a:lstStyle/>
          <a:p>
            <a:r>
              <a:rPr lang="en-IN" dirty="0">
                <a:effectLst/>
                <a:ea typeface="Calibri" panose="020F0502020204030204" pitchFamily="34" charset="0"/>
                <a:cs typeface="TimesNewRomanPS-BoldMT"/>
              </a:rPr>
              <a:t>Phillips Curve, Adaptive Expectations and Natural Rate Hypothesis</a:t>
            </a:r>
            <a:r>
              <a:rPr lang="en-IN" dirty="0">
                <a:effectLst/>
                <a:ea typeface="Calibri" panose="020F0502020204030204" pitchFamily="34" charset="0"/>
                <a:cs typeface="Times New Roman" panose="02020603050405020304" pitchFamily="18" charset="0"/>
              </a:rPr>
              <a:t/>
            </a:r>
            <a:br>
              <a:rPr lang="en-IN" dirty="0">
                <a:effectLst/>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xmlns="" id="{A55E6419-ADEA-447B-A987-0FE7832006F7}"/>
              </a:ext>
            </a:extLst>
          </p:cNvPr>
          <p:cNvSpPr>
            <a:spLocks noGrp="1"/>
          </p:cNvSpPr>
          <p:nvPr>
            <p:ph idx="1"/>
          </p:nvPr>
        </p:nvSpPr>
        <p:spPr>
          <a:xfrm>
            <a:off x="838200" y="830318"/>
            <a:ext cx="4963510" cy="5252053"/>
          </a:xfrm>
        </p:spPr>
        <p:txBody>
          <a:bodyPr/>
          <a:lstStyle/>
          <a:p>
            <a:pPr algn="just">
              <a:lnSpc>
                <a:spcPct val="107000"/>
              </a:lnSpc>
              <a:spcAft>
                <a:spcPts val="800"/>
              </a:spcAft>
            </a:pPr>
            <a:r>
              <a:rPr lang="en-IN" sz="1800" dirty="0">
                <a:ea typeface="Calibri" panose="020F0502020204030204" pitchFamily="34" charset="0"/>
                <a:cs typeface="TimesNewRomanPSMT"/>
              </a:rPr>
              <a:t>I</a:t>
            </a:r>
            <a:r>
              <a:rPr lang="en-IN" sz="1800" dirty="0">
                <a:effectLst/>
                <a:latin typeface="Book Antiqua" panose="02040602050305030304" pitchFamily="18" charset="0"/>
                <a:ea typeface="Calibri" panose="020F0502020204030204" pitchFamily="34" charset="0"/>
                <a:cs typeface="TimesNewRomanPSMT"/>
              </a:rPr>
              <a:t>n Friedman’s explanation of the short-run Phillips curve and its shifts, expectations about future inflation rate plays an important role . </a:t>
            </a:r>
          </a:p>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When peoples’ expectations are adaptive, they look to the past level of inflation to form their price/ wage expectations and there is thus a time gap (lag) before they can adjust to current actual prices.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pic>
        <p:nvPicPr>
          <p:cNvPr id="9" name="Picture 8" descr="Inflation, Unemployment, and the Phillips Curve The Phillips curve states  that  depends on:  expected inflation,  e.  cyclical unemployment: the  deviation. - ppt download">
            <a:extLst>
              <a:ext uri="{FF2B5EF4-FFF2-40B4-BE49-F238E27FC236}">
                <a16:creationId xmlns:a16="http://schemas.microsoft.com/office/drawing/2014/main" xmlns="" id="{4D673E7F-096F-4A1C-BDDF-053095DA83B1}"/>
              </a:ext>
            </a:extLst>
          </p:cNvPr>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19502" y="3825874"/>
            <a:ext cx="4782207" cy="2920318"/>
          </a:xfrm>
          <a:prstGeom prst="rect">
            <a:avLst/>
          </a:prstGeom>
          <a:noFill/>
          <a:ln>
            <a:noFill/>
          </a:ln>
        </p:spPr>
      </p:pic>
      <p:sp>
        <p:nvSpPr>
          <p:cNvPr id="7" name="TextBox 6">
            <a:extLst>
              <a:ext uri="{FF2B5EF4-FFF2-40B4-BE49-F238E27FC236}">
                <a16:creationId xmlns:a16="http://schemas.microsoft.com/office/drawing/2014/main" xmlns="" id="{75E42739-3505-428A-B1DD-80781F3AB1D2}"/>
              </a:ext>
            </a:extLst>
          </p:cNvPr>
          <p:cNvSpPr txBox="1"/>
          <p:nvPr/>
        </p:nvSpPr>
        <p:spPr>
          <a:xfrm>
            <a:off x="6390288" y="662153"/>
            <a:ext cx="5129049" cy="2523768"/>
          </a:xfrm>
          <a:prstGeom prst="rect">
            <a:avLst/>
          </a:prstGeom>
          <a:noFill/>
        </p:spPr>
        <p:txBody>
          <a:bodyPr wrap="square" rtlCol="0">
            <a:spAutoFit/>
          </a:bodyPr>
          <a:lstStyle/>
          <a:p>
            <a:pPr algn="just"/>
            <a:r>
              <a:rPr lang="en-IN" sz="2000" b="1" i="1" u="sng" dirty="0">
                <a:solidFill>
                  <a:srgbClr val="C00000"/>
                </a:solidFill>
                <a:effectLst/>
                <a:latin typeface="Book Antiqua" panose="02040602050305030304" pitchFamily="18" charset="0"/>
                <a:ea typeface="Calibri" panose="020F0502020204030204" pitchFamily="34" charset="0"/>
                <a:cs typeface="TimesNewRomanPS-ItalicMT"/>
              </a:rPr>
              <a:t>Adaptive expectations</a:t>
            </a:r>
            <a:r>
              <a:rPr lang="en-IN" sz="2000" i="1" dirty="0">
                <a:solidFill>
                  <a:srgbClr val="C00000"/>
                </a:solidFill>
                <a:effectLst/>
                <a:latin typeface="Book Antiqua" panose="02040602050305030304" pitchFamily="18" charset="0"/>
                <a:ea typeface="Calibri" panose="020F0502020204030204" pitchFamily="34" charset="0"/>
                <a:cs typeface="TimesNewRomanPS-ItalicMT"/>
              </a:rPr>
              <a:t>:	People form their expectations on the basis of previous period rate of inflation, and change or adapt their expectations only when the actual inflation turns out to be different from their expected rate</a:t>
            </a:r>
            <a:r>
              <a:rPr lang="en-IN" sz="2000" dirty="0">
                <a:solidFill>
                  <a:srgbClr val="C00000"/>
                </a:solidFill>
                <a:effectLst/>
                <a:latin typeface="Book Antiqua" panose="02040602050305030304" pitchFamily="18" charset="0"/>
                <a:ea typeface="Calibri" panose="020F0502020204030204" pitchFamily="34" charset="0"/>
                <a:cs typeface="TimesNewRomanPSMT"/>
              </a:rPr>
              <a:t>. (Proposed by Fisher and later introduced by Friedman, </a:t>
            </a:r>
            <a:r>
              <a:rPr lang="en-IN" sz="2000" dirty="0" err="1">
                <a:solidFill>
                  <a:srgbClr val="C00000"/>
                </a:solidFill>
                <a:effectLst/>
                <a:latin typeface="Book Antiqua" panose="02040602050305030304" pitchFamily="18" charset="0"/>
                <a:ea typeface="Calibri" panose="020F0502020204030204" pitchFamily="34" charset="0"/>
                <a:cs typeface="TimesNewRomanPSMT"/>
              </a:rPr>
              <a:t>Cagan</a:t>
            </a:r>
            <a:r>
              <a:rPr lang="en-IN" sz="2000" dirty="0">
                <a:solidFill>
                  <a:srgbClr val="C00000"/>
                </a:solidFill>
                <a:effectLst/>
                <a:latin typeface="Book Antiqua" panose="02040602050305030304" pitchFamily="18" charset="0"/>
                <a:ea typeface="Calibri" panose="020F0502020204030204" pitchFamily="34" charset="0"/>
                <a:cs typeface="TimesNewRomanPSMT"/>
              </a:rPr>
              <a:t> et al)</a:t>
            </a:r>
            <a:endParaRPr lang="en-IN"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latin typeface="Book Antiqua" panose="02040602050305030304" pitchFamily="18" charset="0"/>
            </a:endParaRPr>
          </a:p>
        </p:txBody>
      </p:sp>
      <p:pic>
        <p:nvPicPr>
          <p:cNvPr id="11" name="Picture 10" descr="13 the phillips curve and expectations theory">
            <a:extLst>
              <a:ext uri="{FF2B5EF4-FFF2-40B4-BE49-F238E27FC236}">
                <a16:creationId xmlns:a16="http://schemas.microsoft.com/office/drawing/2014/main" xmlns="" id="{F65F37ED-9312-47E0-9083-0AEDA88989BD}"/>
              </a:ext>
            </a:extLst>
          </p:cNvPr>
          <p:cNvPicPr/>
          <p:nvPr/>
        </p:nvPicPr>
        <p:blipFill>
          <a:blip r:embed="rId3">
            <a:extLst>
              <a:ext uri="{28A0092B-C50C-407E-A947-70E740481C1C}">
                <a14:useLocalDpi xmlns:a14="http://schemas.microsoft.com/office/drawing/2010/main" xmlns="" val="0"/>
              </a:ext>
            </a:extLst>
          </a:blip>
          <a:srcRect/>
          <a:stretch>
            <a:fillRect/>
          </a:stretch>
        </p:blipFill>
        <p:spPr bwMode="auto">
          <a:xfrm>
            <a:off x="6757202" y="3174123"/>
            <a:ext cx="4207713" cy="3572069"/>
          </a:xfrm>
          <a:prstGeom prst="rect">
            <a:avLst/>
          </a:prstGeom>
          <a:noFill/>
          <a:ln>
            <a:noFill/>
          </a:ln>
        </p:spPr>
      </p:pic>
      <p:sp>
        <p:nvSpPr>
          <p:cNvPr id="4" name="Footer Placeholder 3">
            <a:extLst>
              <a:ext uri="{FF2B5EF4-FFF2-40B4-BE49-F238E27FC236}">
                <a16:creationId xmlns:a16="http://schemas.microsoft.com/office/drawing/2014/main" xmlns="" id="{9434B25F-FCAB-49C3-BDC4-F181A69AAA04}"/>
              </a:ext>
            </a:extLst>
          </p:cNvPr>
          <p:cNvSpPr>
            <a:spLocks noGrp="1"/>
          </p:cNvSpPr>
          <p:nvPr>
            <p:ph type="ftr" sz="quarter" idx="11"/>
          </p:nvPr>
        </p:nvSpPr>
        <p:spPr/>
        <p:txBody>
          <a:bodyPr/>
          <a:lstStyle/>
          <a:p>
            <a:r>
              <a:rPr lang="en-US"/>
              <a:t>Dept of Business Economics, M. S. University of Baroda</a:t>
            </a:r>
            <a:endParaRPr lang="en-IN"/>
          </a:p>
        </p:txBody>
      </p:sp>
      <p:sp>
        <p:nvSpPr>
          <p:cNvPr id="5" name="Slide Number Placeholder 4">
            <a:extLst>
              <a:ext uri="{FF2B5EF4-FFF2-40B4-BE49-F238E27FC236}">
                <a16:creationId xmlns:a16="http://schemas.microsoft.com/office/drawing/2014/main" xmlns="" id="{36175F97-243E-4592-9B54-072E5DD9812D}"/>
              </a:ext>
            </a:extLst>
          </p:cNvPr>
          <p:cNvSpPr>
            <a:spLocks noGrp="1"/>
          </p:cNvSpPr>
          <p:nvPr>
            <p:ph type="sldNum" sz="quarter" idx="12"/>
          </p:nvPr>
        </p:nvSpPr>
        <p:spPr/>
        <p:txBody>
          <a:bodyPr/>
          <a:lstStyle/>
          <a:p>
            <a:fld id="{4C4AE5D5-D991-4285-A779-32CF5AEAE032}" type="slidenum">
              <a:rPr lang="en-IN" smtClean="0"/>
              <a:pPr/>
              <a:t>11</a:t>
            </a:fld>
            <a:endParaRPr lang="en-IN"/>
          </a:p>
        </p:txBody>
      </p:sp>
    </p:spTree>
    <p:extLst>
      <p:ext uri="{BB962C8B-B14F-4D97-AF65-F5344CB8AC3E}">
        <p14:creationId xmlns:p14="http://schemas.microsoft.com/office/powerpoint/2010/main" xmlns="" val="3225896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hillips Curve - Economics Help">
            <a:extLst>
              <a:ext uri="{FF2B5EF4-FFF2-40B4-BE49-F238E27FC236}">
                <a16:creationId xmlns:a16="http://schemas.microsoft.com/office/drawing/2014/main" xmlns="" id="{7494EA6D-7133-43F0-9DB7-D35AD66C854D}"/>
              </a:ext>
            </a:extLst>
          </p:cNvPr>
          <p:cNvPicPr/>
          <p:nvPr/>
        </p:nvPicPr>
        <p:blipFill>
          <a:blip r:embed="rId2">
            <a:extLst>
              <a:ext uri="{28A0092B-C50C-407E-A947-70E740481C1C}">
                <a14:useLocalDpi xmlns:a14="http://schemas.microsoft.com/office/drawing/2010/main" xmlns="" val="0"/>
              </a:ext>
            </a:extLst>
          </a:blip>
          <a:srcRect/>
          <a:stretch>
            <a:fillRect/>
          </a:stretch>
        </p:blipFill>
        <p:spPr bwMode="auto">
          <a:xfrm>
            <a:off x="7080862" y="970607"/>
            <a:ext cx="4196737" cy="3719984"/>
          </a:xfrm>
          <a:prstGeom prst="rect">
            <a:avLst/>
          </a:prstGeom>
          <a:noFill/>
          <a:ln>
            <a:noFill/>
          </a:ln>
        </p:spPr>
      </p:pic>
      <p:pic>
        <p:nvPicPr>
          <p:cNvPr id="5" name="Content Placeholder 4" descr="Image result for short run vs long run phillips curve | Phillips curve, How  to run longer, Macroeconomics">
            <a:extLst>
              <a:ext uri="{FF2B5EF4-FFF2-40B4-BE49-F238E27FC236}">
                <a16:creationId xmlns:a16="http://schemas.microsoft.com/office/drawing/2014/main" xmlns="" id="{DD58C909-CE51-4D93-B265-7A1FF34598B0}"/>
              </a:ext>
            </a:extLst>
          </p:cNvPr>
          <p:cNvPicPr>
            <a:picLocks noGrp="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588542" y="550194"/>
            <a:ext cx="5801784" cy="4351338"/>
          </a:xfrm>
          <a:prstGeom prst="rect">
            <a:avLst/>
          </a:prstGeom>
          <a:noFill/>
          <a:ln>
            <a:noFill/>
          </a:ln>
        </p:spPr>
      </p:pic>
      <p:sp>
        <p:nvSpPr>
          <p:cNvPr id="6" name="TextBox 5">
            <a:extLst>
              <a:ext uri="{FF2B5EF4-FFF2-40B4-BE49-F238E27FC236}">
                <a16:creationId xmlns:a16="http://schemas.microsoft.com/office/drawing/2014/main" xmlns="" id="{22246DCC-ED64-47C0-AD9C-98E017D6C9DD}"/>
              </a:ext>
            </a:extLst>
          </p:cNvPr>
          <p:cNvSpPr txBox="1"/>
          <p:nvPr/>
        </p:nvSpPr>
        <p:spPr>
          <a:xfrm>
            <a:off x="2175640" y="5108034"/>
            <a:ext cx="8113988" cy="738664"/>
          </a:xfrm>
          <a:prstGeom prst="rect">
            <a:avLst/>
          </a:prstGeom>
          <a:noFill/>
        </p:spPr>
        <p:txBody>
          <a:bodyPr wrap="square" rtlCol="0">
            <a:spAutoFit/>
          </a:bodyPr>
          <a:lstStyle/>
          <a:p>
            <a:r>
              <a:rPr lang="en-IN" sz="2000" i="1" dirty="0">
                <a:solidFill>
                  <a:srgbClr val="C00000"/>
                </a:solidFill>
                <a:effectLst/>
                <a:latin typeface="Book Antiqua" panose="02040602050305030304" pitchFamily="18" charset="0"/>
                <a:ea typeface="Calibri" panose="020F0502020204030204" pitchFamily="34" charset="0"/>
                <a:cs typeface="TimesNewRomanPS-ItalicMT"/>
              </a:rPr>
              <a:t>Shift in Short-run Phillips Curve and Long-run Phillips Curve</a:t>
            </a:r>
            <a:r>
              <a:rPr lang="en-IN" sz="2000" dirty="0">
                <a:solidFill>
                  <a:srgbClr val="C00000"/>
                </a:solidFill>
                <a:effectLst/>
                <a:latin typeface="Book Antiqua" panose="02040602050305030304" pitchFamily="18" charset="0"/>
                <a:ea typeface="Calibri" panose="020F0502020204030204" pitchFamily="34" charset="0"/>
                <a:cs typeface="TimesNewRomanPSMT"/>
              </a:rPr>
              <a:t>.</a:t>
            </a:r>
            <a:endParaRPr lang="en-IN"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N" sz="2200" dirty="0">
              <a:latin typeface="Book Antiqua" panose="02040602050305030304" pitchFamily="18" charset="0"/>
            </a:endParaRPr>
          </a:p>
        </p:txBody>
      </p:sp>
      <p:sp>
        <p:nvSpPr>
          <p:cNvPr id="7" name="TextBox 6">
            <a:extLst>
              <a:ext uri="{FF2B5EF4-FFF2-40B4-BE49-F238E27FC236}">
                <a16:creationId xmlns:a16="http://schemas.microsoft.com/office/drawing/2014/main" xmlns="" id="{7F18C0C2-ABDE-440C-9F3C-74613BB3148E}"/>
              </a:ext>
            </a:extLst>
          </p:cNvPr>
          <p:cNvSpPr txBox="1"/>
          <p:nvPr/>
        </p:nvSpPr>
        <p:spPr>
          <a:xfrm>
            <a:off x="951222" y="5538364"/>
            <a:ext cx="10878207" cy="1538883"/>
          </a:xfrm>
          <a:prstGeom prst="rect">
            <a:avLst/>
          </a:prstGeom>
          <a:noFill/>
        </p:spPr>
        <p:txBody>
          <a:bodyPr wrap="square" rtlCol="0">
            <a:spAutoFit/>
          </a:bodyPr>
          <a:lstStyle/>
          <a:p>
            <a:r>
              <a:rPr lang="en-IN" sz="2400" dirty="0">
                <a:effectLst/>
                <a:latin typeface="Book Antiqua" panose="02040602050305030304" pitchFamily="18" charset="0"/>
                <a:ea typeface="Calibri" panose="020F0502020204030204" pitchFamily="34" charset="0"/>
                <a:cs typeface="TimesNewRomanPSMT"/>
              </a:rPr>
              <a:t>If expectations are adaptive, the short-run Phillips Curve will be downward-sloping but will keep shifting until in the long-run, all adjustments have occurred. </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2200" dirty="0">
              <a:latin typeface="Book Antiqua" panose="02040602050305030304" pitchFamily="18" charset="0"/>
            </a:endParaRPr>
          </a:p>
        </p:txBody>
      </p:sp>
      <p:sp>
        <p:nvSpPr>
          <p:cNvPr id="2" name="Footer Placeholder 1">
            <a:extLst>
              <a:ext uri="{FF2B5EF4-FFF2-40B4-BE49-F238E27FC236}">
                <a16:creationId xmlns:a16="http://schemas.microsoft.com/office/drawing/2014/main" xmlns="" id="{69EE6038-08AD-4D0D-BC9D-404244373231}"/>
              </a:ext>
            </a:extLst>
          </p:cNvPr>
          <p:cNvSpPr>
            <a:spLocks noGrp="1"/>
          </p:cNvSpPr>
          <p:nvPr>
            <p:ph type="ftr" sz="quarter" idx="11"/>
          </p:nvPr>
        </p:nvSpPr>
        <p:spPr/>
        <p:txBody>
          <a:bodyPr/>
          <a:lstStyle/>
          <a:p>
            <a:r>
              <a:rPr lang="en-US"/>
              <a:t>Dept of Business Economics, M. S. University of Baroda</a:t>
            </a:r>
            <a:endParaRPr lang="en-IN"/>
          </a:p>
        </p:txBody>
      </p:sp>
      <p:sp>
        <p:nvSpPr>
          <p:cNvPr id="3" name="Slide Number Placeholder 2">
            <a:extLst>
              <a:ext uri="{FF2B5EF4-FFF2-40B4-BE49-F238E27FC236}">
                <a16:creationId xmlns:a16="http://schemas.microsoft.com/office/drawing/2014/main" xmlns="" id="{001B6F50-96D4-4776-91AA-9BACD3E173B1}"/>
              </a:ext>
            </a:extLst>
          </p:cNvPr>
          <p:cNvSpPr>
            <a:spLocks noGrp="1"/>
          </p:cNvSpPr>
          <p:nvPr>
            <p:ph type="sldNum" sz="quarter" idx="12"/>
          </p:nvPr>
        </p:nvSpPr>
        <p:spPr/>
        <p:txBody>
          <a:bodyPr/>
          <a:lstStyle/>
          <a:p>
            <a:fld id="{4C4AE5D5-D991-4285-A779-32CF5AEAE032}" type="slidenum">
              <a:rPr lang="en-IN" smtClean="0"/>
              <a:pPr/>
              <a:t>12</a:t>
            </a:fld>
            <a:endParaRPr lang="en-IN"/>
          </a:p>
        </p:txBody>
      </p:sp>
    </p:spTree>
    <p:extLst>
      <p:ext uri="{BB962C8B-B14F-4D97-AF65-F5344CB8AC3E}">
        <p14:creationId xmlns:p14="http://schemas.microsoft.com/office/powerpoint/2010/main" xmlns="" val="722822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144694-3E2F-44C4-B47F-BFCB67084536}"/>
              </a:ext>
            </a:extLst>
          </p:cNvPr>
          <p:cNvSpPr>
            <a:spLocks noGrp="1"/>
          </p:cNvSpPr>
          <p:nvPr>
            <p:ph type="title"/>
          </p:nvPr>
        </p:nvSpPr>
        <p:spPr>
          <a:xfrm>
            <a:off x="838200" y="225979"/>
            <a:ext cx="10515600" cy="1325563"/>
          </a:xfrm>
        </p:spPr>
        <p:txBody>
          <a:bodyPr/>
          <a:lstStyle/>
          <a:p>
            <a:r>
              <a:rPr lang="en-US" dirty="0"/>
              <a:t>Adaptive Expectations: Implications</a:t>
            </a:r>
            <a:endParaRPr lang="en-IN" dirty="0"/>
          </a:p>
        </p:txBody>
      </p:sp>
      <p:sp>
        <p:nvSpPr>
          <p:cNvPr id="3" name="Content Placeholder 2">
            <a:extLst>
              <a:ext uri="{FF2B5EF4-FFF2-40B4-BE49-F238E27FC236}">
                <a16:creationId xmlns:a16="http://schemas.microsoft.com/office/drawing/2014/main" xmlns="" id="{BECBFC79-3C46-4C0D-BEF0-85092AEF3029}"/>
              </a:ext>
            </a:extLst>
          </p:cNvPr>
          <p:cNvSpPr>
            <a:spLocks noGrp="1"/>
          </p:cNvSpPr>
          <p:nvPr>
            <p:ph idx="1"/>
          </p:nvPr>
        </p:nvSpPr>
        <p:spPr/>
        <p:txBody>
          <a:bodyPr/>
          <a:lstStyle/>
          <a:p>
            <a:pPr algn="just">
              <a:lnSpc>
                <a:spcPct val="107000"/>
              </a:lnSpc>
              <a:spcAft>
                <a:spcPts val="800"/>
              </a:spcAft>
            </a:pPr>
            <a:r>
              <a:rPr lang="en-IN" sz="1800" i="1" dirty="0">
                <a:effectLst/>
                <a:latin typeface="Book Antiqua" panose="02040602050305030304" pitchFamily="18" charset="0"/>
                <a:ea typeface="Calibri" panose="020F0502020204030204" pitchFamily="34" charset="0"/>
                <a:cs typeface="TimesNewRomanPS-ItalicMT"/>
              </a:rPr>
              <a:t>“</a:t>
            </a:r>
            <a:r>
              <a:rPr lang="en-IN" sz="2400" i="1" dirty="0">
                <a:effectLst/>
                <a:latin typeface="Book Antiqua" panose="02040602050305030304" pitchFamily="18" charset="0"/>
                <a:ea typeface="Calibri" panose="020F0502020204030204" pitchFamily="34" charset="0"/>
                <a:cs typeface="TimesNewRomanPS-ItalicMT"/>
              </a:rPr>
              <a:t>In the adaptive expectations theory of the natural rate hypothesis, the short run Phillips curve is downward sloping indicating a trade-off between inflation and unemployment rate in the short run.”</a:t>
            </a:r>
          </a:p>
          <a:p>
            <a:pPr algn="just">
              <a:lnSpc>
                <a:spcPct val="107000"/>
              </a:lnSpc>
              <a:spcAft>
                <a:spcPts val="800"/>
              </a:spcAft>
            </a:pPr>
            <a:r>
              <a:rPr lang="en-IN" sz="2400" i="1" dirty="0">
                <a:solidFill>
                  <a:srgbClr val="C00000"/>
                </a:solidFill>
                <a:effectLst/>
                <a:latin typeface="Book Antiqua" panose="02040602050305030304" pitchFamily="18" charset="0"/>
                <a:ea typeface="Calibri" panose="020F0502020204030204" pitchFamily="34" charset="0"/>
                <a:cs typeface="TimesNewRomanPS-ItalicMT"/>
              </a:rPr>
              <a:t>But</a:t>
            </a:r>
            <a:r>
              <a:rPr lang="en-IN" sz="2400" i="1" dirty="0">
                <a:effectLst/>
                <a:latin typeface="Book Antiqua" panose="02040602050305030304" pitchFamily="18" charset="0"/>
                <a:ea typeface="Calibri" panose="020F0502020204030204" pitchFamily="34" charset="0"/>
                <a:cs typeface="TimesNewRomanPS-ItalicMT"/>
              </a:rPr>
              <a:t> </a:t>
            </a:r>
            <a:r>
              <a:rPr lang="en-IN" sz="2400" i="1" dirty="0">
                <a:solidFill>
                  <a:srgbClr val="C00000"/>
                </a:solidFill>
                <a:effectLst/>
                <a:latin typeface="Book Antiqua" panose="02040602050305030304" pitchFamily="18" charset="0"/>
                <a:ea typeface="Calibri" panose="020F0502020204030204" pitchFamily="34" charset="0"/>
                <a:cs typeface="TimesNewRomanPS-ItalicMT"/>
              </a:rPr>
              <a:t>“the long-run Phillips curve is a vertical straight line, showing that no trade-off exists between inflation and unemployment in the long run”</a:t>
            </a:r>
            <a:r>
              <a:rPr lang="en-IN" sz="2400" dirty="0">
                <a:solidFill>
                  <a:srgbClr val="C00000"/>
                </a:solidFill>
                <a:effectLst/>
                <a:latin typeface="Book Antiqua" panose="02040602050305030304" pitchFamily="18" charset="0"/>
                <a:ea typeface="Calibri" panose="020F0502020204030204" pitchFamily="34" charset="0"/>
                <a:cs typeface="TimesNewRomanPSMT"/>
              </a:rPr>
              <a:t>.</a:t>
            </a:r>
            <a:endParaRPr lang="en-IN"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solidFill>
                  <a:srgbClr val="C00000"/>
                </a:solidFill>
                <a:effectLst/>
                <a:latin typeface="Book Antiqua" panose="02040602050305030304" pitchFamily="18" charset="0"/>
                <a:ea typeface="Calibri" panose="020F0502020204030204" pitchFamily="34" charset="0"/>
                <a:cs typeface="TimesNewRomanPSMT"/>
              </a:rPr>
              <a:t>Also, according to the adaptive expectations theory, “</a:t>
            </a:r>
            <a:r>
              <a:rPr lang="en-IN" sz="2200" i="1" dirty="0">
                <a:solidFill>
                  <a:srgbClr val="C00000"/>
                </a:solidFill>
                <a:effectLst/>
                <a:latin typeface="Book Antiqua" panose="02040602050305030304" pitchFamily="18" charset="0"/>
                <a:ea typeface="Calibri" panose="020F0502020204030204" pitchFamily="34" charset="0"/>
                <a:cs typeface="TimesNewRomanPS-ItalicMT"/>
              </a:rPr>
              <a:t>any rate of inflation can occur in the long run with the natural rate of unemployment”</a:t>
            </a:r>
            <a:r>
              <a:rPr lang="en-IN" sz="2200" dirty="0">
                <a:solidFill>
                  <a:srgbClr val="C00000"/>
                </a:solidFill>
                <a:effectLst/>
                <a:latin typeface="Book Antiqua" panose="02040602050305030304" pitchFamily="18" charset="0"/>
                <a:ea typeface="Calibri" panose="020F0502020204030204" pitchFamily="34" charset="0"/>
                <a:cs typeface="TimesNewRomanPSMT"/>
              </a:rPr>
              <a:t>.</a:t>
            </a:r>
            <a:endParaRPr lang="en-IN" sz="2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N" sz="2200" dirty="0">
              <a:solidFill>
                <a:srgbClr val="C00000"/>
              </a:solidFill>
            </a:endParaRPr>
          </a:p>
        </p:txBody>
      </p:sp>
      <p:sp>
        <p:nvSpPr>
          <p:cNvPr id="4" name="Footer Placeholder 3">
            <a:extLst>
              <a:ext uri="{FF2B5EF4-FFF2-40B4-BE49-F238E27FC236}">
                <a16:creationId xmlns:a16="http://schemas.microsoft.com/office/drawing/2014/main" xmlns="" id="{23C8058E-E62E-46C6-AB2E-2DFE1CB209AD}"/>
              </a:ext>
            </a:extLst>
          </p:cNvPr>
          <p:cNvSpPr>
            <a:spLocks noGrp="1"/>
          </p:cNvSpPr>
          <p:nvPr>
            <p:ph type="ftr" sz="quarter" idx="11"/>
          </p:nvPr>
        </p:nvSpPr>
        <p:spPr/>
        <p:txBody>
          <a:bodyPr/>
          <a:lstStyle/>
          <a:p>
            <a:r>
              <a:rPr lang="en-US"/>
              <a:t>Dept of Business Economics, M. S. University of Baroda</a:t>
            </a:r>
            <a:endParaRPr lang="en-IN"/>
          </a:p>
        </p:txBody>
      </p:sp>
      <p:sp>
        <p:nvSpPr>
          <p:cNvPr id="5" name="Slide Number Placeholder 4">
            <a:extLst>
              <a:ext uri="{FF2B5EF4-FFF2-40B4-BE49-F238E27FC236}">
                <a16:creationId xmlns:a16="http://schemas.microsoft.com/office/drawing/2014/main" xmlns="" id="{C96B0C05-2243-4D93-BCE6-3F1D26CE3C85}"/>
              </a:ext>
            </a:extLst>
          </p:cNvPr>
          <p:cNvSpPr>
            <a:spLocks noGrp="1"/>
          </p:cNvSpPr>
          <p:nvPr>
            <p:ph type="sldNum" sz="quarter" idx="12"/>
          </p:nvPr>
        </p:nvSpPr>
        <p:spPr/>
        <p:txBody>
          <a:bodyPr/>
          <a:lstStyle/>
          <a:p>
            <a:fld id="{4C4AE5D5-D991-4285-A779-32CF5AEAE032}" type="slidenum">
              <a:rPr lang="en-IN" smtClean="0"/>
              <a:pPr/>
              <a:t>13</a:t>
            </a:fld>
            <a:endParaRPr lang="en-IN"/>
          </a:p>
        </p:txBody>
      </p:sp>
    </p:spTree>
    <p:extLst>
      <p:ext uri="{BB962C8B-B14F-4D97-AF65-F5344CB8AC3E}">
        <p14:creationId xmlns:p14="http://schemas.microsoft.com/office/powerpoint/2010/main" xmlns="" val="1998372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7D8AFF-9C77-4FD7-A8D5-5A69DB116428}"/>
              </a:ext>
            </a:extLst>
          </p:cNvPr>
          <p:cNvSpPr>
            <a:spLocks noGrp="1"/>
          </p:cNvSpPr>
          <p:nvPr>
            <p:ph type="title"/>
          </p:nvPr>
        </p:nvSpPr>
        <p:spPr>
          <a:xfrm>
            <a:off x="838200" y="319533"/>
            <a:ext cx="10515600" cy="780501"/>
          </a:xfrm>
        </p:spPr>
        <p:txBody>
          <a:bodyPr>
            <a:noAutofit/>
          </a:bodyPr>
          <a:lstStyle/>
          <a:p>
            <a:pPr algn="ctr"/>
            <a:r>
              <a:rPr lang="en-IN" dirty="0">
                <a:effectLst/>
                <a:latin typeface="Book Antiqua" panose="02040602050305030304" pitchFamily="18" charset="0"/>
                <a:ea typeface="Calibri" panose="020F0502020204030204" pitchFamily="34" charset="0"/>
                <a:cs typeface="TimesNewRomanPS-BoldMT"/>
              </a:rPr>
              <a:t>LONG-RUN PHILLIPS CURVE : RATIONAL EXPECTATIONS</a:t>
            </a:r>
            <a:r>
              <a:rPr lang="en-IN" dirty="0">
                <a:effectLst/>
                <a:latin typeface="Calibri" panose="020F0502020204030204" pitchFamily="34" charset="0"/>
                <a:ea typeface="Calibri" panose="020F0502020204030204" pitchFamily="34" charset="0"/>
                <a:cs typeface="Times New Roman" panose="02020603050405020304" pitchFamily="18" charset="0"/>
              </a:rPr>
              <a:t/>
            </a:r>
            <a:br>
              <a:rPr lang="en-IN"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xmlns="" id="{E2F8D033-4792-4154-B442-B3694CC5DCF6}"/>
              </a:ext>
            </a:extLst>
          </p:cNvPr>
          <p:cNvSpPr>
            <a:spLocks noGrp="1"/>
          </p:cNvSpPr>
          <p:nvPr>
            <p:ph idx="1"/>
          </p:nvPr>
        </p:nvSpPr>
        <p:spPr>
          <a:xfrm>
            <a:off x="838200" y="1145628"/>
            <a:ext cx="10515600" cy="5496910"/>
          </a:xfrm>
        </p:spPr>
        <p:txBody>
          <a:bodyPr>
            <a:normAutofit lnSpcReduction="10000"/>
          </a:bodyPr>
          <a:lstStyle/>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A second explanation of the long-run Phillips Curve was provided by the </a:t>
            </a:r>
            <a:r>
              <a:rPr lang="en-IN" b="1" dirty="0">
                <a:solidFill>
                  <a:schemeClr val="accent1"/>
                </a:solidFill>
                <a:effectLst/>
                <a:latin typeface="Book Antiqua" panose="02040602050305030304" pitchFamily="18" charset="0"/>
                <a:ea typeface="Calibri" panose="020F0502020204030204" pitchFamily="34" charset="0"/>
                <a:cs typeface="TimesNewRomanPSMT"/>
              </a:rPr>
              <a:t>Rational Expectations Hypothesis (Lucas, and Sargent &amp; Wallace)</a:t>
            </a:r>
            <a:r>
              <a:rPr lang="en-IN" b="1" dirty="0">
                <a:effectLst/>
                <a:latin typeface="Book Antiqua" panose="02040602050305030304" pitchFamily="18" charset="0"/>
                <a:ea typeface="Calibri" panose="020F0502020204030204" pitchFamily="34" charset="0"/>
                <a:cs typeface="TimesNewRomanPSMT"/>
              </a:rPr>
              <a:t>:</a:t>
            </a:r>
            <a:r>
              <a:rPr lang="en-IN" sz="1800" b="1" dirty="0">
                <a:effectLst/>
                <a:latin typeface="Book Antiqua" panose="02040602050305030304" pitchFamily="18" charset="0"/>
                <a:ea typeface="Calibri" panose="020F0502020204030204" pitchFamily="34" charset="0"/>
                <a:cs typeface="TimesNewRomanPSMT"/>
              </a:rPr>
              <a:t> </a:t>
            </a:r>
            <a:r>
              <a:rPr lang="en-IN" sz="1800" dirty="0">
                <a:effectLst/>
                <a:latin typeface="Book Antiqua" panose="02040602050305030304" pitchFamily="18" charset="0"/>
                <a:ea typeface="Calibri" panose="020F0502020204030204" pitchFamily="34" charset="0"/>
                <a:cs typeface="TimesNewRomanPSMT"/>
              </a:rPr>
              <a:t>which rests on two basic elements.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First, economic agents </a:t>
            </a:r>
            <a:r>
              <a:rPr lang="en-IN" sz="1800" i="1" dirty="0">
                <a:effectLst/>
                <a:latin typeface="Book Antiqua" panose="02040602050305030304" pitchFamily="18" charset="0"/>
                <a:ea typeface="Calibri" panose="020F0502020204030204" pitchFamily="34" charset="0"/>
                <a:cs typeface="TimesNewRomanPS-ItalicMT"/>
              </a:rPr>
              <a:t>use all the available relevant information</a:t>
            </a:r>
            <a:r>
              <a:rPr lang="en-IN" sz="1800" dirty="0">
                <a:effectLst/>
                <a:latin typeface="Book Antiqua" panose="02040602050305030304" pitchFamily="18" charset="0"/>
                <a:ea typeface="Calibri" panose="020F0502020204030204" pitchFamily="34" charset="0"/>
                <a:cs typeface="TimesNewRomanPSMT"/>
              </a:rPr>
              <a:t> to correctly anticipate the effects of the Government’s economic policies and take correct decisions.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Secondly, like the classical economists, </a:t>
            </a:r>
            <a:r>
              <a:rPr lang="en-IN" sz="1800" i="1" dirty="0">
                <a:effectLst/>
                <a:latin typeface="Book Antiqua" panose="02040602050305030304" pitchFamily="18" charset="0"/>
                <a:ea typeface="Calibri" panose="020F0502020204030204" pitchFamily="34" charset="0"/>
                <a:cs typeface="TimesNewRomanPS-ItalicMT"/>
              </a:rPr>
              <a:t>Rational Expectations assumes highly competitive product and factor markets, and a</a:t>
            </a:r>
            <a:r>
              <a:rPr lang="en-IN" sz="1800" dirty="0">
                <a:effectLst/>
                <a:latin typeface="Book Antiqua" panose="02040602050305030304" pitchFamily="18" charset="0"/>
                <a:ea typeface="Calibri" panose="020F0502020204030204" pitchFamily="34" charset="0"/>
                <a:cs typeface="TimesNewRomanPSMT"/>
              </a:rPr>
              <a:t>s a result, highly flexible wages and product prices. Economic agents quickly absorb new information and new equilibrium prices immediately adjust to changes.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In Friedman’s adaptive expectations theory, nominal wages adjust to changes in the price level only with a time gap. Hence, in the short-run, business profits would rise, firms would expand output and employment in the short run, and unemployment would fall below the natural rate.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solidFill>
                  <a:srgbClr val="CC3300"/>
                </a:solidFill>
                <a:effectLst/>
                <a:latin typeface="Book Antiqua" panose="02040602050305030304" pitchFamily="18" charset="0"/>
                <a:ea typeface="Calibri" panose="020F0502020204030204" pitchFamily="34" charset="0"/>
                <a:cs typeface="TimesNewRomanPSMT"/>
              </a:rPr>
              <a:t>However, the rational expectations theory denies any such time lag. Rather, nominal wages are “</a:t>
            </a:r>
            <a:r>
              <a:rPr lang="en-IN" sz="2200" i="1" dirty="0">
                <a:solidFill>
                  <a:srgbClr val="CC3300"/>
                </a:solidFill>
                <a:effectLst/>
                <a:latin typeface="Book Antiqua" panose="02040602050305030304" pitchFamily="18" charset="0"/>
                <a:ea typeface="Calibri" panose="020F0502020204030204" pitchFamily="34" charset="0"/>
                <a:cs typeface="TimesNewRomanPS-ItalicMT"/>
              </a:rPr>
              <a:t>quickly adjusted </a:t>
            </a:r>
            <a:r>
              <a:rPr lang="en-IN" sz="2200" dirty="0">
                <a:solidFill>
                  <a:srgbClr val="CC3300"/>
                </a:solidFill>
                <a:effectLst/>
                <a:latin typeface="Book Antiqua" panose="02040602050305030304" pitchFamily="18" charset="0"/>
                <a:ea typeface="Calibri" panose="020F0502020204030204" pitchFamily="34" charset="0"/>
                <a:cs typeface="TimesNewRomanPSMT"/>
              </a:rPr>
              <a:t>to any expected changes in the price level”. This means that the Phillips curve trade-off between rates of inflation and unemployment does not exist. </a:t>
            </a:r>
            <a:endParaRPr lang="en-IN" sz="2200" dirty="0">
              <a:solidFill>
                <a:srgbClr val="CC33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4" name="Footer Placeholder 3">
            <a:extLst>
              <a:ext uri="{FF2B5EF4-FFF2-40B4-BE49-F238E27FC236}">
                <a16:creationId xmlns:a16="http://schemas.microsoft.com/office/drawing/2014/main" xmlns="" id="{77FFDF0C-32C7-4309-A80E-F5DB0C32ABDD}"/>
              </a:ext>
            </a:extLst>
          </p:cNvPr>
          <p:cNvSpPr>
            <a:spLocks noGrp="1"/>
          </p:cNvSpPr>
          <p:nvPr>
            <p:ph type="ftr" sz="quarter" idx="11"/>
          </p:nvPr>
        </p:nvSpPr>
        <p:spPr/>
        <p:txBody>
          <a:bodyPr/>
          <a:lstStyle/>
          <a:p>
            <a:r>
              <a:rPr lang="en-US"/>
              <a:t>Dept of Business Economics, M. S. University of Baroda</a:t>
            </a:r>
            <a:endParaRPr lang="en-IN"/>
          </a:p>
        </p:txBody>
      </p:sp>
      <p:sp>
        <p:nvSpPr>
          <p:cNvPr id="5" name="Slide Number Placeholder 4">
            <a:extLst>
              <a:ext uri="{FF2B5EF4-FFF2-40B4-BE49-F238E27FC236}">
                <a16:creationId xmlns:a16="http://schemas.microsoft.com/office/drawing/2014/main" xmlns="" id="{D41EEE1F-B029-472B-98C4-ECAB3BF5C32B}"/>
              </a:ext>
            </a:extLst>
          </p:cNvPr>
          <p:cNvSpPr>
            <a:spLocks noGrp="1"/>
          </p:cNvSpPr>
          <p:nvPr>
            <p:ph type="sldNum" sz="quarter" idx="12"/>
          </p:nvPr>
        </p:nvSpPr>
        <p:spPr/>
        <p:txBody>
          <a:bodyPr/>
          <a:lstStyle/>
          <a:p>
            <a:fld id="{4C4AE5D5-D991-4285-A779-32CF5AEAE032}" type="slidenum">
              <a:rPr lang="en-IN" smtClean="0"/>
              <a:pPr/>
              <a:t>14</a:t>
            </a:fld>
            <a:endParaRPr lang="en-IN"/>
          </a:p>
        </p:txBody>
      </p:sp>
    </p:spTree>
    <p:extLst>
      <p:ext uri="{BB962C8B-B14F-4D97-AF65-F5344CB8AC3E}">
        <p14:creationId xmlns:p14="http://schemas.microsoft.com/office/powerpoint/2010/main" xmlns="" val="77225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7C0814F-E870-46F3-9BCF-709B3717E9D7}"/>
              </a:ext>
            </a:extLst>
          </p:cNvPr>
          <p:cNvSpPr>
            <a:spLocks noGrp="1"/>
          </p:cNvSpPr>
          <p:nvPr>
            <p:ph idx="1"/>
          </p:nvPr>
        </p:nvSpPr>
        <p:spPr>
          <a:xfrm>
            <a:off x="838200" y="546538"/>
            <a:ext cx="10515600" cy="5630425"/>
          </a:xfrm>
        </p:spPr>
        <p:txBody>
          <a:bodyPr>
            <a:normAutofit/>
          </a:bodyPr>
          <a:lstStyle/>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The rational expectations theory argues that when aggregate demand increases, there would not be any fall in unemployment.</a:t>
            </a:r>
          </a:p>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This is because workers and businesses </a:t>
            </a:r>
            <a:r>
              <a:rPr lang="en-IN" sz="1800" i="1" dirty="0">
                <a:effectLst/>
                <a:latin typeface="Book Antiqua" panose="02040602050305030304" pitchFamily="18" charset="0"/>
                <a:ea typeface="Calibri" panose="020F0502020204030204" pitchFamily="34" charset="0"/>
                <a:cs typeface="TimesNewRomanPS-ItalicMT"/>
              </a:rPr>
              <a:t>fully and correctly anticipate </a:t>
            </a:r>
            <a:r>
              <a:rPr lang="en-IN" sz="1800" dirty="0">
                <a:effectLst/>
                <a:latin typeface="Book Antiqua" panose="02040602050305030304" pitchFamily="18" charset="0"/>
                <a:ea typeface="Calibri" panose="020F0502020204030204" pitchFamily="34" charset="0"/>
                <a:cs typeface="TimesNewRomanPS-ItalicMT"/>
              </a:rPr>
              <a:t>the inflation</a:t>
            </a:r>
            <a:r>
              <a:rPr lang="en-IN" sz="1800" i="1" dirty="0">
                <a:effectLst/>
                <a:latin typeface="Book Antiqua" panose="02040602050305030304" pitchFamily="18" charset="0"/>
                <a:ea typeface="Calibri" panose="020F0502020204030204" pitchFamily="34" charset="0"/>
                <a:cs typeface="TimesNewRomanPS-ItalicMT"/>
              </a:rPr>
              <a:t> </a:t>
            </a:r>
            <a:r>
              <a:rPr lang="en-IN" sz="1800" dirty="0">
                <a:effectLst/>
                <a:latin typeface="Book Antiqua" panose="02040602050305030304" pitchFamily="18" charset="0"/>
                <a:ea typeface="Calibri" panose="020F0502020204030204" pitchFamily="34" charset="0"/>
                <a:cs typeface="TimesNewRomanPS-ItalicMT"/>
              </a:rPr>
              <a:t>resulting and incorporate it </a:t>
            </a:r>
            <a:r>
              <a:rPr lang="en-IN" sz="1800" dirty="0">
                <a:effectLst/>
                <a:latin typeface="Book Antiqua" panose="02040602050305030304" pitchFamily="18" charset="0"/>
                <a:ea typeface="Calibri" panose="020F0502020204030204" pitchFamily="34" charset="0"/>
                <a:cs typeface="TimesNewRomanPSMT"/>
              </a:rPr>
              <a:t>quickly into the wage agreements. </a:t>
            </a:r>
          </a:p>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Thus, it is the price level that rises, leaving the level of real output and employment unchanged at the natural level.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Thus, the rational expectations theory suggests that,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solidFill>
                  <a:srgbClr val="C00000"/>
                </a:solidFill>
                <a:effectLst/>
                <a:latin typeface="Book Antiqua" panose="02040602050305030304" pitchFamily="18" charset="0"/>
                <a:ea typeface="Calibri" panose="020F0502020204030204" pitchFamily="34" charset="0"/>
                <a:cs typeface="TimesNewRomanPSMT"/>
              </a:rPr>
              <a:t>First, given resources and technology, the aggregate supply curve is a vertical straight line at the potential GNP level, that is, at the natural rate of unemployment. </a:t>
            </a:r>
            <a:endParaRPr lang="en-IN" sz="2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b="1" i="1" dirty="0">
                <a:solidFill>
                  <a:srgbClr val="C00000"/>
                </a:solidFill>
                <a:effectLst/>
                <a:latin typeface="Book Antiqua" panose="02040602050305030304" pitchFamily="18" charset="0"/>
                <a:ea typeface="Calibri" panose="020F0502020204030204" pitchFamily="34" charset="0"/>
                <a:cs typeface="TimesNewRomanPSMT"/>
              </a:rPr>
              <a:t>Secondly, “The Long-run Phillips curve corresponds to this long-run aggregate supply curve and is a vertical straight line at the natural unemployment rate.”</a:t>
            </a:r>
            <a:endParaRPr lang="en-IN" sz="2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2" name="Footer Placeholder 1">
            <a:extLst>
              <a:ext uri="{FF2B5EF4-FFF2-40B4-BE49-F238E27FC236}">
                <a16:creationId xmlns:a16="http://schemas.microsoft.com/office/drawing/2014/main" xmlns="" id="{34451697-15A3-4508-B5CA-5DACD173F90F}"/>
              </a:ext>
            </a:extLst>
          </p:cNvPr>
          <p:cNvSpPr>
            <a:spLocks noGrp="1"/>
          </p:cNvSpPr>
          <p:nvPr>
            <p:ph type="ftr" sz="quarter" idx="11"/>
          </p:nvPr>
        </p:nvSpPr>
        <p:spPr/>
        <p:txBody>
          <a:bodyPr/>
          <a:lstStyle/>
          <a:p>
            <a:r>
              <a:rPr lang="en-US"/>
              <a:t>Dept of Business Economics, M. S. University of Baroda</a:t>
            </a:r>
            <a:endParaRPr lang="en-IN"/>
          </a:p>
        </p:txBody>
      </p:sp>
      <p:sp>
        <p:nvSpPr>
          <p:cNvPr id="4" name="Slide Number Placeholder 3">
            <a:extLst>
              <a:ext uri="{FF2B5EF4-FFF2-40B4-BE49-F238E27FC236}">
                <a16:creationId xmlns:a16="http://schemas.microsoft.com/office/drawing/2014/main" xmlns="" id="{FB8641AB-0DA5-4BB9-A7B1-2BA5A30B58D6}"/>
              </a:ext>
            </a:extLst>
          </p:cNvPr>
          <p:cNvSpPr>
            <a:spLocks noGrp="1"/>
          </p:cNvSpPr>
          <p:nvPr>
            <p:ph type="sldNum" sz="quarter" idx="12"/>
          </p:nvPr>
        </p:nvSpPr>
        <p:spPr/>
        <p:txBody>
          <a:bodyPr/>
          <a:lstStyle/>
          <a:p>
            <a:fld id="{4C4AE5D5-D991-4285-A779-32CF5AEAE032}" type="slidenum">
              <a:rPr lang="en-IN" smtClean="0"/>
              <a:pPr/>
              <a:t>15</a:t>
            </a:fld>
            <a:endParaRPr lang="en-IN"/>
          </a:p>
        </p:txBody>
      </p:sp>
    </p:spTree>
    <p:extLst>
      <p:ext uri="{BB962C8B-B14F-4D97-AF65-F5344CB8AC3E}">
        <p14:creationId xmlns:p14="http://schemas.microsoft.com/office/powerpoint/2010/main" xmlns="" val="441307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14DB5AB2-8C7E-4ED9-85EA-3232915A443C}"/>
              </a:ext>
            </a:extLst>
          </p:cNvPr>
          <p:cNvSpPr/>
          <p:nvPr/>
        </p:nvSpPr>
        <p:spPr>
          <a:xfrm rot="176343" flipV="1">
            <a:off x="2747491" y="4614928"/>
            <a:ext cx="2419307" cy="2294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TextBox 5">
            <a:extLst>
              <a:ext uri="{FF2B5EF4-FFF2-40B4-BE49-F238E27FC236}">
                <a16:creationId xmlns:a16="http://schemas.microsoft.com/office/drawing/2014/main" xmlns="" id="{73FE9204-8050-4FE0-837A-2B7EE682A580}"/>
              </a:ext>
            </a:extLst>
          </p:cNvPr>
          <p:cNvSpPr txBox="1"/>
          <p:nvPr/>
        </p:nvSpPr>
        <p:spPr>
          <a:xfrm>
            <a:off x="278296" y="6138043"/>
            <a:ext cx="11668539" cy="923330"/>
          </a:xfrm>
          <a:prstGeom prst="rect">
            <a:avLst/>
          </a:prstGeom>
          <a:noFill/>
        </p:spPr>
        <p:txBody>
          <a:bodyPr wrap="square" rtlCol="0">
            <a:spAutoFit/>
          </a:bodyPr>
          <a:lstStyle/>
          <a:p>
            <a:pPr algn="just"/>
            <a:r>
              <a:rPr lang="en-IN" sz="1800" i="1" dirty="0">
                <a:effectLst/>
                <a:latin typeface="Book Antiqua" panose="02040602050305030304" pitchFamily="18" charset="0"/>
                <a:ea typeface="Calibri" panose="020F0502020204030204" pitchFamily="34" charset="0"/>
                <a:cs typeface="TimesNewRomanPS-ItalicMT"/>
              </a:rPr>
              <a:t>Rational Expectations Theory: the Long- run Phillips Curve is a Vertical Straight Line at the Natural Rate of Unemployment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IN" dirty="0">
              <a:latin typeface="Book Antiqua" panose="02040602050305030304" pitchFamily="18" charset="0"/>
            </a:endParaRPr>
          </a:p>
        </p:txBody>
      </p:sp>
      <p:sp>
        <p:nvSpPr>
          <p:cNvPr id="7" name="Content Placeholder 6">
            <a:extLst>
              <a:ext uri="{FF2B5EF4-FFF2-40B4-BE49-F238E27FC236}">
                <a16:creationId xmlns:a16="http://schemas.microsoft.com/office/drawing/2014/main" xmlns="" id="{76669F2E-F1FD-48D7-9C0E-F4941755D162}"/>
              </a:ext>
            </a:extLst>
          </p:cNvPr>
          <p:cNvSpPr>
            <a:spLocks noGrp="1"/>
          </p:cNvSpPr>
          <p:nvPr>
            <p:ph idx="1"/>
          </p:nvPr>
        </p:nvSpPr>
        <p:spPr/>
        <p:txBody>
          <a:bodyPr/>
          <a:lstStyle/>
          <a:p>
            <a:endParaRPr lang="en-IN" dirty="0"/>
          </a:p>
        </p:txBody>
      </p:sp>
      <p:pic>
        <p:nvPicPr>
          <p:cNvPr id="1026" name="Picture 2" descr="Output, Inflation, and Unemployment Chapter ppt video online download">
            <a:extLst>
              <a:ext uri="{FF2B5EF4-FFF2-40B4-BE49-F238E27FC236}">
                <a16:creationId xmlns:a16="http://schemas.microsoft.com/office/drawing/2014/main" xmlns="" id="{0C674042-92BF-4E07-8F62-15697710A859}"/>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524000" y="29821"/>
            <a:ext cx="9144000" cy="594360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TextBox 7">
            <a:extLst>
              <a:ext uri="{FF2B5EF4-FFF2-40B4-BE49-F238E27FC236}">
                <a16:creationId xmlns:a16="http://schemas.microsoft.com/office/drawing/2014/main" xmlns="" id="{2A2520F3-9FC2-46C0-9E10-0DFA209CBC1C}"/>
              </a:ext>
            </a:extLst>
          </p:cNvPr>
          <p:cNvSpPr txBox="1"/>
          <p:nvPr/>
        </p:nvSpPr>
        <p:spPr>
          <a:xfrm>
            <a:off x="626165" y="33444"/>
            <a:ext cx="10823713" cy="646331"/>
          </a:xfrm>
          <a:prstGeom prst="rect">
            <a:avLst/>
          </a:prstGeom>
          <a:noFill/>
        </p:spPr>
        <p:txBody>
          <a:bodyPr wrap="square" rtlCol="0">
            <a:spAutoFit/>
          </a:bodyPr>
          <a:lstStyle/>
          <a:p>
            <a:r>
              <a:rPr lang="en-US" sz="3600" dirty="0">
                <a:solidFill>
                  <a:srgbClr val="C00000"/>
                </a:solidFill>
                <a:latin typeface="Book Antiqua" panose="02040602050305030304" pitchFamily="18" charset="0"/>
              </a:rPr>
              <a:t>The Long-Run Phillips Curve: Rational Expectations</a:t>
            </a:r>
            <a:endParaRPr lang="en-IN" sz="3600" dirty="0">
              <a:solidFill>
                <a:srgbClr val="C00000"/>
              </a:solidFill>
              <a:latin typeface="Book Antiqua" panose="02040602050305030304" pitchFamily="18" charset="0"/>
            </a:endParaRPr>
          </a:p>
        </p:txBody>
      </p:sp>
      <p:sp>
        <p:nvSpPr>
          <p:cNvPr id="9" name="Footer Placeholder 8">
            <a:extLst>
              <a:ext uri="{FF2B5EF4-FFF2-40B4-BE49-F238E27FC236}">
                <a16:creationId xmlns:a16="http://schemas.microsoft.com/office/drawing/2014/main" xmlns="" id="{5458F4FD-85D8-4E51-A313-F8EDFDD03B3C}"/>
              </a:ext>
            </a:extLst>
          </p:cNvPr>
          <p:cNvSpPr>
            <a:spLocks noGrp="1"/>
          </p:cNvSpPr>
          <p:nvPr>
            <p:ph type="ftr" sz="quarter" idx="11"/>
          </p:nvPr>
        </p:nvSpPr>
        <p:spPr/>
        <p:txBody>
          <a:bodyPr/>
          <a:lstStyle/>
          <a:p>
            <a:r>
              <a:rPr lang="en-US"/>
              <a:t>Dept of Business Economics, M. S. University of Baroda</a:t>
            </a:r>
            <a:endParaRPr lang="en-IN"/>
          </a:p>
        </p:txBody>
      </p:sp>
      <p:sp>
        <p:nvSpPr>
          <p:cNvPr id="10" name="Slide Number Placeholder 9">
            <a:extLst>
              <a:ext uri="{FF2B5EF4-FFF2-40B4-BE49-F238E27FC236}">
                <a16:creationId xmlns:a16="http://schemas.microsoft.com/office/drawing/2014/main" xmlns="" id="{A31FB441-A8B2-4C28-AC32-8BBCE4AD16A0}"/>
              </a:ext>
            </a:extLst>
          </p:cNvPr>
          <p:cNvSpPr>
            <a:spLocks noGrp="1"/>
          </p:cNvSpPr>
          <p:nvPr>
            <p:ph type="sldNum" sz="quarter" idx="12"/>
          </p:nvPr>
        </p:nvSpPr>
        <p:spPr/>
        <p:txBody>
          <a:bodyPr/>
          <a:lstStyle/>
          <a:p>
            <a:fld id="{4C4AE5D5-D991-4285-A779-32CF5AEAE032}" type="slidenum">
              <a:rPr lang="en-IN" smtClean="0"/>
              <a:pPr/>
              <a:t>16</a:t>
            </a:fld>
            <a:endParaRPr lang="en-IN"/>
          </a:p>
        </p:txBody>
      </p:sp>
    </p:spTree>
    <p:extLst>
      <p:ext uri="{BB962C8B-B14F-4D97-AF65-F5344CB8AC3E}">
        <p14:creationId xmlns:p14="http://schemas.microsoft.com/office/powerpoint/2010/main" xmlns="" val="2532315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A5F7CB-D734-434D-86BC-8CD6C929D447}"/>
              </a:ext>
            </a:extLst>
          </p:cNvPr>
          <p:cNvSpPr>
            <a:spLocks noGrp="1"/>
          </p:cNvSpPr>
          <p:nvPr>
            <p:ph type="title"/>
          </p:nvPr>
        </p:nvSpPr>
        <p:spPr>
          <a:xfrm>
            <a:off x="1136373" y="400084"/>
            <a:ext cx="10515600" cy="454682"/>
          </a:xfrm>
        </p:spPr>
        <p:txBody>
          <a:bodyPr>
            <a:normAutofit fontScale="90000"/>
          </a:bodyPr>
          <a:lstStyle/>
          <a:p>
            <a:r>
              <a:rPr lang="en-IN" dirty="0">
                <a:effectLst/>
                <a:ea typeface="Calibri" panose="020F0502020204030204" pitchFamily="34" charset="0"/>
                <a:cs typeface="TimesNewRomanPSMT"/>
              </a:rPr>
              <a:t>Rational Expectations and Policy Ineffectiveness </a:t>
            </a:r>
            <a:r>
              <a:rPr lang="en-IN" dirty="0">
                <a:effectLst/>
                <a:ea typeface="Calibri" panose="020F0502020204030204" pitchFamily="34" charset="0"/>
                <a:cs typeface="Times New Roman" panose="02020603050405020304" pitchFamily="18" charset="0"/>
              </a:rPr>
              <a:t/>
            </a:r>
            <a:br>
              <a:rPr lang="en-IN" dirty="0">
                <a:effectLst/>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xmlns="" id="{8AA5975E-90A0-48BA-AD3C-593278A6BBD6}"/>
              </a:ext>
            </a:extLst>
          </p:cNvPr>
          <p:cNvSpPr>
            <a:spLocks noGrp="1"/>
          </p:cNvSpPr>
          <p:nvPr>
            <p:ph idx="1"/>
          </p:nvPr>
        </p:nvSpPr>
        <p:spPr>
          <a:xfrm>
            <a:off x="838200" y="854766"/>
            <a:ext cx="10515600" cy="5501102"/>
          </a:xfrm>
        </p:spPr>
        <p:txBody>
          <a:bodyPr>
            <a:noAutofit/>
          </a:bodyPr>
          <a:lstStyle/>
          <a:p>
            <a:pPr algn="just">
              <a:lnSpc>
                <a:spcPct val="107000"/>
              </a:lnSpc>
              <a:spcAft>
                <a:spcPts val="800"/>
              </a:spcAft>
            </a:pPr>
            <a:r>
              <a:rPr lang="en-IN" sz="2200" dirty="0">
                <a:effectLst/>
                <a:latin typeface="Book Antiqua" panose="02040602050305030304" pitchFamily="18" charset="0"/>
                <a:ea typeface="Calibri" panose="020F0502020204030204" pitchFamily="34" charset="0"/>
                <a:cs typeface="TimesNewRomanPSMT"/>
              </a:rPr>
              <a:t>If the Phillips Curve was downward sloping, that is, there indeed existed a trade-off between inflation and unemployment, then expansionary fiscal or monetary policy would be highly effective in solving unemployment.</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Book Antiqua" panose="02040602050305030304" pitchFamily="18" charset="0"/>
                <a:ea typeface="Calibri" panose="020F0502020204030204" pitchFamily="34" charset="0"/>
                <a:cs typeface="TimesNewRomanPSMT"/>
              </a:rPr>
              <a:t>On the other hand, if the Rational Expectations Hypothesis holds, such policy would be ineffective.</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IN" sz="2200" dirty="0">
                <a:ea typeface="Calibri" panose="020F0502020204030204" pitchFamily="34" charset="0"/>
                <a:cs typeface="TimesNewRomanPSMT"/>
              </a:rPr>
              <a:t>Why? Because if expectations are </a:t>
            </a:r>
            <a:r>
              <a:rPr lang="en-IN" sz="2200" dirty="0">
                <a:effectLst/>
                <a:latin typeface="Book Antiqua" panose="02040602050305030304" pitchFamily="18" charset="0"/>
                <a:ea typeface="Calibri" panose="020F0502020204030204" pitchFamily="34" charset="0"/>
                <a:cs typeface="TimesNewRomanPSMT"/>
              </a:rPr>
              <a:t>rational, then even if the government adopts expansionary monetary policy, the economy does not move temporarily to a short-run equilibrium, as it would do when expectations are adaptive. </a:t>
            </a:r>
          </a:p>
          <a:p>
            <a:pPr algn="just"/>
            <a:r>
              <a:rPr lang="en-IN" sz="2200" dirty="0">
                <a:effectLst/>
                <a:latin typeface="Book Antiqua" panose="02040602050305030304" pitchFamily="18" charset="0"/>
                <a:ea typeface="Calibri" panose="020F0502020204030204" pitchFamily="34" charset="0"/>
                <a:cs typeface="TimesNewRomanPSMT"/>
              </a:rPr>
              <a:t>Instead, people would correctly anticipate that this expansionary policy will cause inflation in the economy.</a:t>
            </a:r>
          </a:p>
          <a:p>
            <a:pPr algn="just"/>
            <a:r>
              <a:rPr lang="en-IN" sz="2200" dirty="0">
                <a:effectLst/>
                <a:latin typeface="Book Antiqua" panose="02040602050305030304" pitchFamily="18" charset="0"/>
                <a:ea typeface="Calibri" panose="020F0502020204030204" pitchFamily="34" charset="0"/>
                <a:cs typeface="TimesNewRomanPSMT"/>
              </a:rPr>
              <a:t>Hence, wages, product prices and the rate of interest all adjust to the expected inflation.</a:t>
            </a:r>
          </a:p>
          <a:p>
            <a:pPr algn="just"/>
            <a:r>
              <a:rPr lang="en-IN" sz="2200" dirty="0">
                <a:effectLst/>
                <a:latin typeface="Book Antiqua" panose="02040602050305030304" pitchFamily="18" charset="0"/>
                <a:ea typeface="Calibri" panose="020F0502020204030204" pitchFamily="34" charset="0"/>
                <a:cs typeface="TimesNewRomanPSMT"/>
              </a:rPr>
              <a:t>So that, investment, real output and employment level </a:t>
            </a:r>
            <a:r>
              <a:rPr lang="en-IN" sz="2200" dirty="0">
                <a:ea typeface="Calibri" panose="020F0502020204030204" pitchFamily="34" charset="0"/>
                <a:cs typeface="TimesNewRomanPSMT"/>
              </a:rPr>
              <a:t>all remain </a:t>
            </a:r>
            <a:r>
              <a:rPr lang="en-IN" sz="2200" dirty="0">
                <a:effectLst/>
                <a:latin typeface="Book Antiqua" panose="02040602050305030304" pitchFamily="18" charset="0"/>
                <a:ea typeface="Calibri" panose="020F0502020204030204" pitchFamily="34" charset="0"/>
                <a:cs typeface="TimesNewRomanPSMT"/>
              </a:rPr>
              <a:t>unchanged.  </a:t>
            </a:r>
          </a:p>
          <a:p>
            <a:pPr algn="just"/>
            <a:endParaRPr lang="en-IN" sz="2200" dirty="0">
              <a:ea typeface="Calibri" panose="020F0502020204030204" pitchFamily="34" charset="0"/>
              <a:cs typeface="TimesNewRomanPSMT"/>
            </a:endParaRPr>
          </a:p>
        </p:txBody>
      </p:sp>
      <p:sp>
        <p:nvSpPr>
          <p:cNvPr id="4" name="Footer Placeholder 3">
            <a:extLst>
              <a:ext uri="{FF2B5EF4-FFF2-40B4-BE49-F238E27FC236}">
                <a16:creationId xmlns:a16="http://schemas.microsoft.com/office/drawing/2014/main" xmlns="" id="{C038D79D-3CC6-4F5B-B945-E3E3818E1240}"/>
              </a:ext>
            </a:extLst>
          </p:cNvPr>
          <p:cNvSpPr>
            <a:spLocks noGrp="1"/>
          </p:cNvSpPr>
          <p:nvPr>
            <p:ph type="ftr" sz="quarter" idx="11"/>
          </p:nvPr>
        </p:nvSpPr>
        <p:spPr/>
        <p:txBody>
          <a:bodyPr/>
          <a:lstStyle/>
          <a:p>
            <a:r>
              <a:rPr lang="en-US"/>
              <a:t>Dept of Business Economics, M. S. University of Baroda</a:t>
            </a:r>
            <a:endParaRPr lang="en-IN"/>
          </a:p>
        </p:txBody>
      </p:sp>
      <p:sp>
        <p:nvSpPr>
          <p:cNvPr id="5" name="Slide Number Placeholder 4">
            <a:extLst>
              <a:ext uri="{FF2B5EF4-FFF2-40B4-BE49-F238E27FC236}">
                <a16:creationId xmlns:a16="http://schemas.microsoft.com/office/drawing/2014/main" xmlns="" id="{A5CE90D7-44A9-4B3E-900D-A809B42EE1E4}"/>
              </a:ext>
            </a:extLst>
          </p:cNvPr>
          <p:cNvSpPr>
            <a:spLocks noGrp="1"/>
          </p:cNvSpPr>
          <p:nvPr>
            <p:ph type="sldNum" sz="quarter" idx="12"/>
          </p:nvPr>
        </p:nvSpPr>
        <p:spPr/>
        <p:txBody>
          <a:bodyPr/>
          <a:lstStyle/>
          <a:p>
            <a:fld id="{4C4AE5D5-D991-4285-A779-32CF5AEAE032}" type="slidenum">
              <a:rPr lang="en-IN" smtClean="0"/>
              <a:pPr/>
              <a:t>17</a:t>
            </a:fld>
            <a:endParaRPr lang="en-IN"/>
          </a:p>
        </p:txBody>
      </p:sp>
    </p:spTree>
    <p:extLst>
      <p:ext uri="{BB962C8B-B14F-4D97-AF65-F5344CB8AC3E}">
        <p14:creationId xmlns:p14="http://schemas.microsoft.com/office/powerpoint/2010/main" xmlns="" val="749312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809DD4-EE75-4F9C-B70B-7DF5E6C4F806}"/>
              </a:ext>
            </a:extLst>
          </p:cNvPr>
          <p:cNvSpPr>
            <a:spLocks noGrp="1"/>
          </p:cNvSpPr>
          <p:nvPr>
            <p:ph type="title"/>
          </p:nvPr>
        </p:nvSpPr>
        <p:spPr/>
        <p:txBody>
          <a:bodyPr/>
          <a:lstStyle/>
          <a:p>
            <a:r>
              <a:rPr lang="en-IN" dirty="0">
                <a:effectLst/>
                <a:ea typeface="Calibri" panose="020F0502020204030204" pitchFamily="34" charset="0"/>
                <a:cs typeface="TimesNewRomanPSMT"/>
              </a:rPr>
              <a:t>Rational Expectations and Policy Ineffectiveness</a:t>
            </a:r>
            <a:endParaRPr lang="en-IN" dirty="0"/>
          </a:p>
        </p:txBody>
      </p:sp>
      <p:sp>
        <p:nvSpPr>
          <p:cNvPr id="3" name="Content Placeholder 2">
            <a:extLst>
              <a:ext uri="{FF2B5EF4-FFF2-40B4-BE49-F238E27FC236}">
                <a16:creationId xmlns:a16="http://schemas.microsoft.com/office/drawing/2014/main" xmlns="" id="{99E2B6A3-C200-4769-8589-69C731766FBB}"/>
              </a:ext>
            </a:extLst>
          </p:cNvPr>
          <p:cNvSpPr>
            <a:spLocks noGrp="1"/>
          </p:cNvSpPr>
          <p:nvPr>
            <p:ph idx="1"/>
          </p:nvPr>
        </p:nvSpPr>
        <p:spPr/>
        <p:txBody>
          <a:bodyPr/>
          <a:lstStyle/>
          <a:p>
            <a:pPr algn="just"/>
            <a:endParaRPr lang="en-IN" sz="2000" dirty="0">
              <a:effectLst/>
              <a:latin typeface="Book Antiqua" panose="02040602050305030304" pitchFamily="18" charset="0"/>
              <a:ea typeface="Calibri" panose="020F0502020204030204" pitchFamily="34" charset="0"/>
              <a:cs typeface="TimesNewRomanPSMT"/>
            </a:endParaRPr>
          </a:p>
          <a:p>
            <a:pPr algn="just"/>
            <a:r>
              <a:rPr lang="en-IN" sz="2000" dirty="0">
                <a:effectLst/>
                <a:latin typeface="Book Antiqua" panose="02040602050305030304" pitchFamily="18" charset="0"/>
                <a:ea typeface="Calibri" panose="020F0502020204030204" pitchFamily="34" charset="0"/>
                <a:cs typeface="TimesNewRomanPSMT"/>
              </a:rPr>
              <a:t>Thus when people have rational expectations, their actions would frustrate any policy attempts to raise output and employment. </a:t>
            </a:r>
          </a:p>
          <a:p>
            <a:pPr algn="just"/>
            <a:endParaRPr lang="en-IN" sz="2000" dirty="0">
              <a:ea typeface="Calibri" panose="020F0502020204030204" pitchFamily="34" charset="0"/>
              <a:cs typeface="TimesNewRomanPSMT"/>
            </a:endParaRPr>
          </a:p>
          <a:p>
            <a:pPr algn="just"/>
            <a:r>
              <a:rPr lang="en-IN" sz="2000" dirty="0">
                <a:effectLst/>
                <a:latin typeface="Book Antiqua" panose="02040602050305030304" pitchFamily="18" charset="0"/>
                <a:ea typeface="Calibri" panose="020F0502020204030204" pitchFamily="34" charset="0"/>
                <a:cs typeface="TimesNewRomanPSMT"/>
              </a:rPr>
              <a:t>However, economists are divided on the policy ineffectiveness theorem, and they agree that expansionary policy </a:t>
            </a:r>
            <a:r>
              <a:rPr lang="en-IN" sz="2000" b="1" i="1" u="sng" dirty="0">
                <a:solidFill>
                  <a:srgbClr val="C00000"/>
                </a:solidFill>
                <a:effectLst/>
                <a:latin typeface="Book Antiqua" panose="02040602050305030304" pitchFamily="18" charset="0"/>
                <a:ea typeface="Calibri" panose="020F0502020204030204" pitchFamily="34" charset="0"/>
                <a:cs typeface="TimesNewRomanPSMT"/>
              </a:rPr>
              <a:t>could</a:t>
            </a:r>
            <a:r>
              <a:rPr lang="en-IN" sz="2000" b="1" i="1" u="sng" dirty="0">
                <a:effectLst/>
                <a:latin typeface="Book Antiqua" panose="02040602050305030304" pitchFamily="18" charset="0"/>
                <a:ea typeface="Calibri" panose="020F0502020204030204" pitchFamily="34" charset="0"/>
                <a:cs typeface="TimesNewRomanPSMT"/>
              </a:rPr>
              <a:t> </a:t>
            </a:r>
            <a:r>
              <a:rPr lang="en-IN" sz="2000" dirty="0">
                <a:effectLst/>
                <a:latin typeface="Book Antiqua" panose="02040602050305030304" pitchFamily="18" charset="0"/>
                <a:ea typeface="Calibri" panose="020F0502020204030204" pitchFamily="34" charset="0"/>
                <a:cs typeface="TimesNewRomanPSMT"/>
              </a:rPr>
              <a:t>be effective if it was </a:t>
            </a:r>
            <a:r>
              <a:rPr lang="en-IN" sz="2000" b="1" i="1" u="sng" dirty="0">
                <a:solidFill>
                  <a:srgbClr val="C00000"/>
                </a:solidFill>
                <a:effectLst/>
                <a:latin typeface="Book Antiqua" panose="02040602050305030304" pitchFamily="18" charset="0"/>
                <a:ea typeface="Calibri" panose="020F0502020204030204" pitchFamily="34" charset="0"/>
                <a:cs typeface="TimesNewRomanPSMT"/>
              </a:rPr>
              <a:t>unanticipated</a:t>
            </a:r>
            <a:r>
              <a:rPr lang="en-IN" sz="2000" b="1" i="1" u="sng" dirty="0">
                <a:effectLst/>
                <a:latin typeface="Book Antiqua" panose="02040602050305030304" pitchFamily="18" charset="0"/>
                <a:ea typeface="Calibri" panose="020F0502020204030204" pitchFamily="34" charset="0"/>
                <a:cs typeface="TimesNewRomanPSMT"/>
              </a:rPr>
              <a:t>.</a:t>
            </a:r>
            <a:r>
              <a:rPr lang="en-IN" sz="2000" dirty="0">
                <a:effectLst/>
                <a:latin typeface="Book Antiqua" panose="02040602050305030304" pitchFamily="18" charset="0"/>
                <a:ea typeface="Calibri" panose="020F0502020204030204" pitchFamily="34" charset="0"/>
                <a:cs typeface="TimesNewRomanPSMT"/>
              </a:rPr>
              <a:t>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IN" dirty="0"/>
          </a:p>
          <a:p>
            <a:endParaRPr lang="en-IN" dirty="0"/>
          </a:p>
        </p:txBody>
      </p:sp>
      <p:sp>
        <p:nvSpPr>
          <p:cNvPr id="4" name="Footer Placeholder 3">
            <a:extLst>
              <a:ext uri="{FF2B5EF4-FFF2-40B4-BE49-F238E27FC236}">
                <a16:creationId xmlns:a16="http://schemas.microsoft.com/office/drawing/2014/main" xmlns="" id="{7B45C0EA-51E6-4B0A-970D-9620E9B0684B}"/>
              </a:ext>
            </a:extLst>
          </p:cNvPr>
          <p:cNvSpPr>
            <a:spLocks noGrp="1"/>
          </p:cNvSpPr>
          <p:nvPr>
            <p:ph type="ftr" sz="quarter" idx="11"/>
          </p:nvPr>
        </p:nvSpPr>
        <p:spPr/>
        <p:txBody>
          <a:bodyPr/>
          <a:lstStyle/>
          <a:p>
            <a:r>
              <a:rPr lang="en-US"/>
              <a:t>Dept of Business Economics, M. S. University of Baroda</a:t>
            </a:r>
            <a:endParaRPr lang="en-IN"/>
          </a:p>
        </p:txBody>
      </p:sp>
      <p:sp>
        <p:nvSpPr>
          <p:cNvPr id="5" name="Slide Number Placeholder 4">
            <a:extLst>
              <a:ext uri="{FF2B5EF4-FFF2-40B4-BE49-F238E27FC236}">
                <a16:creationId xmlns:a16="http://schemas.microsoft.com/office/drawing/2014/main" xmlns="" id="{8A03E006-757F-4E59-A3C6-43160D60107D}"/>
              </a:ext>
            </a:extLst>
          </p:cNvPr>
          <p:cNvSpPr>
            <a:spLocks noGrp="1"/>
          </p:cNvSpPr>
          <p:nvPr>
            <p:ph type="sldNum" sz="quarter" idx="12"/>
          </p:nvPr>
        </p:nvSpPr>
        <p:spPr/>
        <p:txBody>
          <a:bodyPr/>
          <a:lstStyle/>
          <a:p>
            <a:fld id="{4C4AE5D5-D991-4285-A779-32CF5AEAE032}" type="slidenum">
              <a:rPr lang="en-IN" smtClean="0"/>
              <a:pPr/>
              <a:t>18</a:t>
            </a:fld>
            <a:endParaRPr lang="en-IN"/>
          </a:p>
        </p:txBody>
      </p:sp>
    </p:spTree>
    <p:extLst>
      <p:ext uri="{BB962C8B-B14F-4D97-AF65-F5344CB8AC3E}">
        <p14:creationId xmlns:p14="http://schemas.microsoft.com/office/powerpoint/2010/main" xmlns="" val="1201501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2871D0-F853-4334-BF9E-904ACF8DE5EF}"/>
              </a:ext>
            </a:extLst>
          </p:cNvPr>
          <p:cNvSpPr>
            <a:spLocks noGrp="1"/>
          </p:cNvSpPr>
          <p:nvPr>
            <p:ph type="title"/>
          </p:nvPr>
        </p:nvSpPr>
        <p:spPr>
          <a:xfrm>
            <a:off x="838200" y="365126"/>
            <a:ext cx="10515600" cy="315912"/>
          </a:xfrm>
        </p:spPr>
        <p:txBody>
          <a:bodyPr>
            <a:normAutofit fontScale="90000"/>
          </a:bodyPr>
          <a:lstStyle/>
          <a:p>
            <a:r>
              <a:rPr lang="en-US" dirty="0"/>
              <a:t>Rational Expectations and Policy Ineffectiveness</a:t>
            </a:r>
            <a:endParaRPr lang="en-IN" dirty="0"/>
          </a:p>
        </p:txBody>
      </p:sp>
      <p:pic>
        <p:nvPicPr>
          <p:cNvPr id="4" name="Content Placeholder 3" descr="Inflation and phillips curve">
            <a:extLst>
              <a:ext uri="{FF2B5EF4-FFF2-40B4-BE49-F238E27FC236}">
                <a16:creationId xmlns:a16="http://schemas.microsoft.com/office/drawing/2014/main" xmlns="" id="{935C705E-9ED7-4475-9FC5-94CD5637A45B}"/>
              </a:ext>
            </a:extLst>
          </p:cNvPr>
          <p:cNvPicPr>
            <a:picLocks noGrp="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2277570" y="844748"/>
            <a:ext cx="7932319" cy="5725018"/>
          </a:xfrm>
          <a:prstGeom prst="rect">
            <a:avLst/>
          </a:prstGeom>
          <a:noFill/>
          <a:ln>
            <a:noFill/>
          </a:ln>
        </p:spPr>
      </p:pic>
      <p:sp>
        <p:nvSpPr>
          <p:cNvPr id="5" name="Rectangle: Rounded Corners 4">
            <a:extLst>
              <a:ext uri="{FF2B5EF4-FFF2-40B4-BE49-F238E27FC236}">
                <a16:creationId xmlns:a16="http://schemas.microsoft.com/office/drawing/2014/main" xmlns="" id="{12F5A99B-37A5-48F8-A3DE-3CC2B09DDA81}"/>
              </a:ext>
            </a:extLst>
          </p:cNvPr>
          <p:cNvSpPr/>
          <p:nvPr/>
        </p:nvSpPr>
        <p:spPr>
          <a:xfrm>
            <a:off x="2921876" y="1702676"/>
            <a:ext cx="2039007" cy="2312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Figure: 7 </a:t>
            </a:r>
            <a:endParaRPr lang="en-IN" dirty="0"/>
          </a:p>
        </p:txBody>
      </p:sp>
      <p:sp>
        <p:nvSpPr>
          <p:cNvPr id="3" name="Rectangle 2">
            <a:extLst>
              <a:ext uri="{FF2B5EF4-FFF2-40B4-BE49-F238E27FC236}">
                <a16:creationId xmlns:a16="http://schemas.microsoft.com/office/drawing/2014/main" xmlns="" id="{AE367F1E-DCB7-4685-BACA-913439755972}"/>
              </a:ext>
            </a:extLst>
          </p:cNvPr>
          <p:cNvSpPr/>
          <p:nvPr/>
        </p:nvSpPr>
        <p:spPr>
          <a:xfrm>
            <a:off x="7364895" y="6423301"/>
            <a:ext cx="2176669" cy="16634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dirty="0"/>
              <a:t>monetary policy.</a:t>
            </a:r>
          </a:p>
        </p:txBody>
      </p:sp>
      <p:sp>
        <p:nvSpPr>
          <p:cNvPr id="6" name="Footer Placeholder 5">
            <a:extLst>
              <a:ext uri="{FF2B5EF4-FFF2-40B4-BE49-F238E27FC236}">
                <a16:creationId xmlns:a16="http://schemas.microsoft.com/office/drawing/2014/main" xmlns="" id="{6F755B06-9D95-4A0C-A236-4828AC6255B1}"/>
              </a:ext>
            </a:extLst>
          </p:cNvPr>
          <p:cNvSpPr>
            <a:spLocks noGrp="1"/>
          </p:cNvSpPr>
          <p:nvPr>
            <p:ph type="ftr" sz="quarter" idx="11"/>
          </p:nvPr>
        </p:nvSpPr>
        <p:spPr/>
        <p:txBody>
          <a:bodyPr/>
          <a:lstStyle/>
          <a:p>
            <a:r>
              <a:rPr lang="en-US"/>
              <a:t>Dept of Business Economics, M. S. University of Baroda</a:t>
            </a:r>
            <a:endParaRPr lang="en-IN"/>
          </a:p>
        </p:txBody>
      </p:sp>
      <p:sp>
        <p:nvSpPr>
          <p:cNvPr id="7" name="Slide Number Placeholder 6">
            <a:extLst>
              <a:ext uri="{FF2B5EF4-FFF2-40B4-BE49-F238E27FC236}">
                <a16:creationId xmlns:a16="http://schemas.microsoft.com/office/drawing/2014/main" xmlns="" id="{983ABB8A-1DC0-4ABF-81C0-17363A88EE87}"/>
              </a:ext>
            </a:extLst>
          </p:cNvPr>
          <p:cNvSpPr>
            <a:spLocks noGrp="1"/>
          </p:cNvSpPr>
          <p:nvPr>
            <p:ph type="sldNum" sz="quarter" idx="12"/>
          </p:nvPr>
        </p:nvSpPr>
        <p:spPr/>
        <p:txBody>
          <a:bodyPr/>
          <a:lstStyle/>
          <a:p>
            <a:fld id="{4C4AE5D5-D991-4285-A779-32CF5AEAE032}" type="slidenum">
              <a:rPr lang="en-IN" smtClean="0"/>
              <a:pPr/>
              <a:t>19</a:t>
            </a:fld>
            <a:endParaRPr lang="en-IN"/>
          </a:p>
        </p:txBody>
      </p:sp>
    </p:spTree>
    <p:extLst>
      <p:ext uri="{BB962C8B-B14F-4D97-AF65-F5344CB8AC3E}">
        <p14:creationId xmlns:p14="http://schemas.microsoft.com/office/powerpoint/2010/main" xmlns="" val="654814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6B5117-91F0-4355-A260-F6C5CA9C0969}"/>
              </a:ext>
            </a:extLst>
          </p:cNvPr>
          <p:cNvSpPr>
            <a:spLocks noGrp="1"/>
          </p:cNvSpPr>
          <p:nvPr>
            <p:ph type="title"/>
          </p:nvPr>
        </p:nvSpPr>
        <p:spPr>
          <a:xfrm>
            <a:off x="838200" y="-221284"/>
            <a:ext cx="10515600" cy="1325563"/>
          </a:xfrm>
        </p:spPr>
        <p:txBody>
          <a:bodyPr/>
          <a:lstStyle/>
          <a:p>
            <a:r>
              <a:rPr lang="en-US" dirty="0"/>
              <a:t>Phillips Curve</a:t>
            </a:r>
            <a:endParaRPr lang="en-IN" dirty="0"/>
          </a:p>
        </p:txBody>
      </p:sp>
      <p:sp>
        <p:nvSpPr>
          <p:cNvPr id="3" name="Content Placeholder 2">
            <a:extLst>
              <a:ext uri="{FF2B5EF4-FFF2-40B4-BE49-F238E27FC236}">
                <a16:creationId xmlns:a16="http://schemas.microsoft.com/office/drawing/2014/main" xmlns="" id="{9A0F9DB5-EC0F-4AD3-9929-5D8787CBF17F}"/>
              </a:ext>
            </a:extLst>
          </p:cNvPr>
          <p:cNvSpPr>
            <a:spLocks noGrp="1"/>
          </p:cNvSpPr>
          <p:nvPr>
            <p:ph idx="1"/>
          </p:nvPr>
        </p:nvSpPr>
        <p:spPr>
          <a:xfrm>
            <a:off x="838200" y="685800"/>
            <a:ext cx="10515600" cy="5491163"/>
          </a:xfrm>
        </p:spPr>
        <p:txBody>
          <a:bodyPr/>
          <a:lstStyle/>
          <a:p>
            <a:endParaRPr lang="en-IN" dirty="0"/>
          </a:p>
        </p:txBody>
      </p:sp>
      <p:sp>
        <p:nvSpPr>
          <p:cNvPr id="4" name="Rectangle 2">
            <a:extLst>
              <a:ext uri="{FF2B5EF4-FFF2-40B4-BE49-F238E27FC236}">
                <a16:creationId xmlns:a16="http://schemas.microsoft.com/office/drawing/2014/main" xmlns="" id="{BB17D6DF-AF25-442A-A6B2-C579F6715695}"/>
              </a:ext>
            </a:extLst>
          </p:cNvPr>
          <p:cNvSpPr>
            <a:spLocks noChangeArrowheads="1"/>
          </p:cNvSpPr>
          <p:nvPr/>
        </p:nvSpPr>
        <p:spPr bwMode="auto">
          <a:xfrm>
            <a:off x="974034" y="-214250"/>
            <a:ext cx="4214192" cy="67403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dirty="0">
              <a:latin typeface="Book Antiqua" panose="02040602050305030304" pitchFamily="18" charset="0"/>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solidFill>
                  <a:schemeClr val="bg1"/>
                </a:solidFill>
                <a:effectLst/>
                <a:latin typeface="Book Antiqua" panose="02040602050305030304" pitchFamily="18" charset="0"/>
                <a:ea typeface="Calibri" panose="020F0502020204030204" pitchFamily="34" charset="0"/>
                <a:cs typeface="Times New Roman" panose="02020603050405020304" pitchFamily="18" charset="0"/>
              </a:rPr>
              <a:t>A famous inverse relationship (</a:t>
            </a:r>
            <a:r>
              <a:rPr kumimoji="0" lang="en-US" altLang="en-US"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n-US" altLang="en-US" b="0" i="0" u="none" strike="noStrike" cap="none" normalizeH="0" baseline="0" dirty="0">
                <a:ln>
                  <a:noFill/>
                </a:ln>
                <a:solidFill>
                  <a:schemeClr val="bg1"/>
                </a:solidFill>
                <a:effectLst/>
                <a:latin typeface="Book Antiqua" panose="02040602050305030304" pitchFamily="18" charset="0"/>
                <a:ea typeface="Calibri" panose="020F0502020204030204" pitchFamily="34" charset="0"/>
                <a:cs typeface="Times New Roman" panose="02020603050405020304" pitchFamily="18" charset="0"/>
              </a:rPr>
              <a:t>trade-off</a:t>
            </a:r>
            <a:r>
              <a:rPr kumimoji="0" lang="en-US" altLang="en-US"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n-US" altLang="en-US" b="0" i="0" u="none" strike="noStrike" cap="none" normalizeH="0" baseline="0" dirty="0">
                <a:ln>
                  <a:noFill/>
                </a:ln>
                <a:solidFill>
                  <a:schemeClr val="bg1"/>
                </a:solidFill>
                <a:effectLst/>
                <a:latin typeface="Book Antiqua" panose="02040602050305030304" pitchFamily="18" charset="0"/>
                <a:ea typeface="Calibri" panose="020F0502020204030204" pitchFamily="34" charset="0"/>
                <a:cs typeface="Times New Roman" panose="02020603050405020304" pitchFamily="18" charset="0"/>
              </a:rPr>
              <a:t>) between inflation and unemployment established in 1958 by A.W. Phillips, a British economist. </a:t>
            </a:r>
            <a:endParaRPr kumimoji="0" lang="en-US" altLang="en-US" b="0" i="0" u="none" strike="noStrike" cap="none" normalizeH="0" baseline="0" dirty="0">
              <a:ln>
                <a:noFill/>
              </a:ln>
              <a:solidFill>
                <a:schemeClr val="bg1"/>
              </a:solidFill>
              <a:effectLst/>
            </a:endParaRP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solidFill>
                  <a:schemeClr val="bg1"/>
                </a:solidFill>
                <a:effectLst/>
                <a:latin typeface="Book Antiqua" panose="02040602050305030304" pitchFamily="18" charset="0"/>
                <a:ea typeface="Calibri" panose="020F0502020204030204" pitchFamily="34" charset="0"/>
                <a:cs typeface="Times New Roman" panose="02020603050405020304" pitchFamily="18" charset="0"/>
              </a:rPr>
              <a:t>Phillips</a:t>
            </a:r>
            <a:r>
              <a:rPr kumimoji="0" lang="en-US" altLang="en-US"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n-US" altLang="en-US" b="0" i="0" u="none" strike="noStrike" cap="none" normalizeH="0" baseline="0" dirty="0">
                <a:ln>
                  <a:noFill/>
                </a:ln>
                <a:solidFill>
                  <a:schemeClr val="bg1"/>
                </a:solidFill>
                <a:effectLst/>
                <a:latin typeface="Book Antiqua" panose="02040602050305030304" pitchFamily="18" charset="0"/>
                <a:ea typeface="Calibri" panose="020F0502020204030204" pitchFamily="34" charset="0"/>
                <a:cs typeface="Times New Roman" panose="02020603050405020304" pitchFamily="18" charset="0"/>
              </a:rPr>
              <a:t> original observation was an inverse relationship between wage rate and unemployment  (Mankiw 2003) based on historical data for about 100 years from the U.K economy. </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b="0" i="0" u="none" strike="noStrike" cap="none" normalizeH="0" baseline="0" dirty="0">
              <a:ln>
                <a:noFill/>
              </a:ln>
              <a:solidFill>
                <a:schemeClr val="bg1"/>
              </a:solidFill>
              <a:effectLst/>
              <a:latin typeface="Book Antiqua" panose="02040602050305030304" pitchFamily="18" charset="0"/>
              <a:ea typeface="Calibri" panose="020F0502020204030204" pitchFamily="34" charset="0"/>
              <a:cs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solidFill>
                  <a:schemeClr val="bg1"/>
                </a:solidFill>
                <a:effectLst/>
                <a:latin typeface="Book Antiqua" panose="02040602050305030304" pitchFamily="18" charset="0"/>
                <a:ea typeface="Calibri" panose="020F0502020204030204" pitchFamily="34" charset="0"/>
                <a:cs typeface="Times New Roman" panose="02020603050405020304" pitchFamily="18" charset="0"/>
              </a:rPr>
              <a:t>A graphical plot of the historical data revealed an inverse  relationship between wage inflation and unemployment</a:t>
            </a:r>
            <a:r>
              <a:rPr lang="en-US" altLang="en-US" dirty="0">
                <a:solidFill>
                  <a:schemeClr val="bg1"/>
                </a:solidFill>
                <a:latin typeface="Book Antiqua" panose="02040602050305030304" pitchFamily="18" charset="0"/>
                <a:ea typeface="Calibri" panose="020F0502020204030204" pitchFamily="34" charset="0"/>
                <a:cs typeface="Times New Roman" panose="02020603050405020304" pitchFamily="18" charset="0"/>
              </a:rPr>
              <a:t>.</a:t>
            </a:r>
            <a:endParaRPr kumimoji="0" lang="en-US" altLang="en-US" b="0" i="0" u="none" strike="noStrike" cap="none" normalizeH="0" baseline="0" dirty="0">
              <a:ln>
                <a:noFill/>
              </a:ln>
              <a:solidFill>
                <a:schemeClr val="bg1"/>
              </a:solidFill>
              <a:effectLst/>
              <a:latin typeface="Book Antiqua" panose="02040602050305030304" pitchFamily="18" charset="0"/>
              <a:ea typeface="Calibri" panose="020F0502020204030204" pitchFamily="34" charset="0"/>
              <a:cs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dirty="0">
              <a:solidFill>
                <a:schemeClr val="bg1"/>
              </a:solidFill>
              <a:latin typeface="Book Antiqua" panose="02040602050305030304" pitchFamily="18" charset="0"/>
              <a:ea typeface="Calibri" panose="020F0502020204030204" pitchFamily="34" charset="0"/>
              <a:cs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solidFill>
                  <a:schemeClr val="bg1"/>
                </a:solidFill>
                <a:effectLst/>
                <a:latin typeface="Book Antiqua" panose="02040602050305030304" pitchFamily="18" charset="0"/>
                <a:ea typeface="Calibri" panose="020F0502020204030204" pitchFamily="34" charset="0"/>
                <a:cs typeface="Times New Roman" panose="02020603050405020304" pitchFamily="18" charset="0"/>
              </a:rPr>
              <a:t>The original Phillips Curve,  as shown in figure 1. </a:t>
            </a:r>
            <a:endParaRPr kumimoji="0" lang="en-US" altLang="en-US" b="0" i="0" u="none" strike="noStrike" cap="none" normalizeH="0" baseline="0" dirty="0">
              <a:ln>
                <a:noFill/>
              </a:ln>
              <a:solidFill>
                <a:schemeClr val="bg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p:txBody>
      </p:sp>
      <p:pic>
        <p:nvPicPr>
          <p:cNvPr id="1025" name="Picture 1" descr="What's the Phillips Curve &amp; Why Has It Flattened? | St. Louis Fed">
            <a:extLst>
              <a:ext uri="{FF2B5EF4-FFF2-40B4-BE49-F238E27FC236}">
                <a16:creationId xmlns:a16="http://schemas.microsoft.com/office/drawing/2014/main" xmlns="" id="{C22C6620-9402-400D-90C0-6A37639A79F4}"/>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979584" y="111151"/>
            <a:ext cx="5813023" cy="6186309"/>
          </a:xfrm>
          <a:prstGeom prst="rect">
            <a:avLst/>
          </a:prstGeom>
          <a:noFill/>
          <a:extLst>
            <a:ext uri="{909E8E84-426E-40DD-AFC4-6F175D3DCCD1}">
              <a14:hiddenFill xmlns:a14="http://schemas.microsoft.com/office/drawing/2010/main" xmlns="">
                <a:solidFill>
                  <a:srgbClr val="FFFFFF"/>
                </a:solidFill>
              </a14:hiddenFill>
            </a:ext>
          </a:extLst>
        </p:spPr>
      </p:pic>
      <p:sp>
        <p:nvSpPr>
          <p:cNvPr id="5" name="Footer Placeholder 4">
            <a:extLst>
              <a:ext uri="{FF2B5EF4-FFF2-40B4-BE49-F238E27FC236}">
                <a16:creationId xmlns:a16="http://schemas.microsoft.com/office/drawing/2014/main" xmlns="" id="{2C994A9C-C8A1-4DA6-973C-715F9AC18D55}"/>
              </a:ext>
            </a:extLst>
          </p:cNvPr>
          <p:cNvSpPr>
            <a:spLocks noGrp="1"/>
          </p:cNvSpPr>
          <p:nvPr>
            <p:ph type="ftr" sz="quarter" idx="11"/>
          </p:nvPr>
        </p:nvSpPr>
        <p:spPr/>
        <p:txBody>
          <a:bodyPr/>
          <a:lstStyle/>
          <a:p>
            <a:r>
              <a:rPr lang="en-US"/>
              <a:t>Dept of Business Economics, M. S. University of Baroda</a:t>
            </a:r>
            <a:endParaRPr lang="en-IN"/>
          </a:p>
        </p:txBody>
      </p:sp>
      <p:sp>
        <p:nvSpPr>
          <p:cNvPr id="6" name="Slide Number Placeholder 5">
            <a:extLst>
              <a:ext uri="{FF2B5EF4-FFF2-40B4-BE49-F238E27FC236}">
                <a16:creationId xmlns:a16="http://schemas.microsoft.com/office/drawing/2014/main" xmlns="" id="{23939C5A-B528-4321-B5CC-EA80A289DEDC}"/>
              </a:ext>
            </a:extLst>
          </p:cNvPr>
          <p:cNvSpPr>
            <a:spLocks noGrp="1"/>
          </p:cNvSpPr>
          <p:nvPr>
            <p:ph type="sldNum" sz="quarter" idx="12"/>
          </p:nvPr>
        </p:nvSpPr>
        <p:spPr/>
        <p:txBody>
          <a:bodyPr/>
          <a:lstStyle/>
          <a:p>
            <a:fld id="{4C4AE5D5-D991-4285-A779-32CF5AEAE032}" type="slidenum">
              <a:rPr lang="en-IN" smtClean="0"/>
              <a:pPr/>
              <a:t>2</a:t>
            </a:fld>
            <a:endParaRPr lang="en-IN"/>
          </a:p>
        </p:txBody>
      </p:sp>
    </p:spTree>
    <p:extLst>
      <p:ext uri="{BB962C8B-B14F-4D97-AF65-F5344CB8AC3E}">
        <p14:creationId xmlns:p14="http://schemas.microsoft.com/office/powerpoint/2010/main" xmlns="" val="1237849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F19D7B-C7DB-4620-81D6-02CA095A2309}"/>
              </a:ext>
            </a:extLst>
          </p:cNvPr>
          <p:cNvSpPr>
            <a:spLocks noGrp="1"/>
          </p:cNvSpPr>
          <p:nvPr>
            <p:ph type="title"/>
          </p:nvPr>
        </p:nvSpPr>
        <p:spPr/>
        <p:txBody>
          <a:bodyPr/>
          <a:lstStyle/>
          <a:p>
            <a:r>
              <a:rPr lang="en-IN" dirty="0"/>
              <a:t>References:</a:t>
            </a:r>
          </a:p>
        </p:txBody>
      </p:sp>
      <p:sp>
        <p:nvSpPr>
          <p:cNvPr id="3" name="Content Placeholder 2">
            <a:extLst>
              <a:ext uri="{FF2B5EF4-FFF2-40B4-BE49-F238E27FC236}">
                <a16:creationId xmlns:a16="http://schemas.microsoft.com/office/drawing/2014/main" xmlns="" id="{1AC54CF8-BC75-4B65-A568-0BA918860917}"/>
              </a:ext>
            </a:extLst>
          </p:cNvPr>
          <p:cNvSpPr>
            <a:spLocks noGrp="1"/>
          </p:cNvSpPr>
          <p:nvPr>
            <p:ph idx="1"/>
          </p:nvPr>
        </p:nvSpPr>
        <p:spPr/>
        <p:txBody>
          <a:bodyPr/>
          <a:lstStyle/>
          <a:p>
            <a:endParaRPr lang="en-IN" dirty="0"/>
          </a:p>
          <a:p>
            <a:endParaRPr lang="en-IN" dirty="0"/>
          </a:p>
          <a:p>
            <a:endParaRPr lang="en-IN" dirty="0"/>
          </a:p>
          <a:p>
            <a:r>
              <a:rPr lang="en-IN" i="1" dirty="0"/>
              <a:t>H.L. Ahuja (2020): Macroeconomics: Theory and Policy, 20</a:t>
            </a:r>
            <a:r>
              <a:rPr lang="en-IN" i="1" baseline="30000" dirty="0"/>
              <a:t>th</a:t>
            </a:r>
            <a:r>
              <a:rPr lang="en-IN" i="1" dirty="0"/>
              <a:t> ed. (E-edition)</a:t>
            </a:r>
            <a:r>
              <a:rPr lang="en-IN" dirty="0"/>
              <a:t> </a:t>
            </a:r>
          </a:p>
          <a:p>
            <a:endParaRPr lang="en-IN" dirty="0"/>
          </a:p>
          <a:p>
            <a:r>
              <a:rPr lang="en-IN" i="1" dirty="0"/>
              <a:t>D. N. Dwivedi (2001):  Macroeconomics: Theory and Policy. </a:t>
            </a:r>
          </a:p>
          <a:p>
            <a:endParaRPr lang="en-IN" i="1" dirty="0"/>
          </a:p>
          <a:p>
            <a:r>
              <a:rPr lang="en-IN" i="1" dirty="0"/>
              <a:t>N. Gregory Mankiw (2003): Macroeconomics, 5</a:t>
            </a:r>
            <a:r>
              <a:rPr lang="en-IN" i="1" baseline="30000" dirty="0"/>
              <a:t>th</a:t>
            </a:r>
            <a:r>
              <a:rPr lang="en-IN" i="1" dirty="0"/>
              <a:t> edition</a:t>
            </a:r>
          </a:p>
          <a:p>
            <a:endParaRPr lang="en-IN" dirty="0"/>
          </a:p>
          <a:p>
            <a:endParaRPr lang="en-IN" dirty="0"/>
          </a:p>
          <a:p>
            <a:endParaRPr lang="en-IN" dirty="0"/>
          </a:p>
          <a:p>
            <a:endParaRPr lang="en-IN" dirty="0"/>
          </a:p>
        </p:txBody>
      </p:sp>
      <p:sp>
        <p:nvSpPr>
          <p:cNvPr id="4" name="Footer Placeholder 3">
            <a:extLst>
              <a:ext uri="{FF2B5EF4-FFF2-40B4-BE49-F238E27FC236}">
                <a16:creationId xmlns:a16="http://schemas.microsoft.com/office/drawing/2014/main" xmlns="" id="{1B2505D4-1746-4F2E-8702-7ED443DC62CD}"/>
              </a:ext>
            </a:extLst>
          </p:cNvPr>
          <p:cNvSpPr>
            <a:spLocks noGrp="1"/>
          </p:cNvSpPr>
          <p:nvPr>
            <p:ph type="ftr" sz="quarter" idx="11"/>
          </p:nvPr>
        </p:nvSpPr>
        <p:spPr/>
        <p:txBody>
          <a:bodyPr/>
          <a:lstStyle/>
          <a:p>
            <a:r>
              <a:rPr lang="en-US"/>
              <a:t>Dept of Business Economics, M. S. University of Baroda</a:t>
            </a:r>
            <a:endParaRPr lang="en-IN"/>
          </a:p>
        </p:txBody>
      </p:sp>
      <p:sp>
        <p:nvSpPr>
          <p:cNvPr id="5" name="Slide Number Placeholder 4">
            <a:extLst>
              <a:ext uri="{FF2B5EF4-FFF2-40B4-BE49-F238E27FC236}">
                <a16:creationId xmlns:a16="http://schemas.microsoft.com/office/drawing/2014/main" xmlns="" id="{CD5D8518-A6E2-434B-A8CB-F14502F672D5}"/>
              </a:ext>
            </a:extLst>
          </p:cNvPr>
          <p:cNvSpPr>
            <a:spLocks noGrp="1"/>
          </p:cNvSpPr>
          <p:nvPr>
            <p:ph type="sldNum" sz="quarter" idx="12"/>
          </p:nvPr>
        </p:nvSpPr>
        <p:spPr/>
        <p:txBody>
          <a:bodyPr/>
          <a:lstStyle/>
          <a:p>
            <a:fld id="{4C4AE5D5-D991-4285-A779-32CF5AEAE032}" type="slidenum">
              <a:rPr lang="en-IN" smtClean="0"/>
              <a:pPr/>
              <a:t>20</a:t>
            </a:fld>
            <a:endParaRPr lang="en-IN"/>
          </a:p>
        </p:txBody>
      </p:sp>
    </p:spTree>
    <p:extLst>
      <p:ext uri="{BB962C8B-B14F-4D97-AF65-F5344CB8AC3E}">
        <p14:creationId xmlns:p14="http://schemas.microsoft.com/office/powerpoint/2010/main" xmlns="" val="3572720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EFEBC7-402B-4E82-B9FF-DD614AEB33CC}"/>
              </a:ext>
            </a:extLst>
          </p:cNvPr>
          <p:cNvSpPr>
            <a:spLocks noGrp="1"/>
          </p:cNvSpPr>
          <p:nvPr>
            <p:ph type="title"/>
          </p:nvPr>
        </p:nvSpPr>
        <p:spPr>
          <a:xfrm>
            <a:off x="838200" y="365126"/>
            <a:ext cx="10515600" cy="570296"/>
          </a:xfrm>
        </p:spPr>
        <p:txBody>
          <a:bodyPr/>
          <a:lstStyle/>
          <a:p>
            <a:r>
              <a:rPr lang="en-US" dirty="0"/>
              <a:t>Phillips Curve</a:t>
            </a:r>
            <a:endParaRPr lang="en-IN" dirty="0"/>
          </a:p>
        </p:txBody>
      </p:sp>
      <p:sp>
        <p:nvSpPr>
          <p:cNvPr id="3" name="Content Placeholder 2">
            <a:extLst>
              <a:ext uri="{FF2B5EF4-FFF2-40B4-BE49-F238E27FC236}">
                <a16:creationId xmlns:a16="http://schemas.microsoft.com/office/drawing/2014/main" xmlns="" id="{CA35BE56-C275-4428-A527-999F6F4CC1DD}"/>
              </a:ext>
            </a:extLst>
          </p:cNvPr>
          <p:cNvSpPr>
            <a:spLocks noGrp="1"/>
          </p:cNvSpPr>
          <p:nvPr>
            <p:ph idx="1"/>
          </p:nvPr>
        </p:nvSpPr>
        <p:spPr>
          <a:xfrm>
            <a:off x="838200" y="830317"/>
            <a:ext cx="10515600" cy="5861653"/>
          </a:xfrm>
        </p:spPr>
        <p:txBody>
          <a:bodyPr/>
          <a:lstStyle/>
          <a:p>
            <a:pPr algn="just">
              <a:lnSpc>
                <a:spcPct val="107000"/>
              </a:lnSpc>
              <a:spcAft>
                <a:spcPts val="800"/>
              </a:spcAft>
            </a:pPr>
            <a:r>
              <a:rPr lang="en-US" sz="1800" dirty="0">
                <a:effectLst/>
                <a:latin typeface="Book Antiqua" panose="02040602050305030304" pitchFamily="18" charset="0"/>
                <a:ea typeface="Calibri" panose="020F0502020204030204" pitchFamily="34" charset="0"/>
                <a:cs typeface="Times New Roman" panose="02020603050405020304" pitchFamily="18" charset="0"/>
              </a:rPr>
              <a:t>In the modern Phillips curve used by economists today, price inflation is substituted for wage inflation. Also, the modern Phillips curve takes account of expected inflation as well as supply shocks (Mankiw 2003).</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 The original form of the Phillips Curve was of the form</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IN" sz="2400" b="1" dirty="0">
                <a:solidFill>
                  <a:schemeClr val="accent1"/>
                </a:solidFill>
                <a:effectLst/>
                <a:latin typeface="Book Antiqua" panose="02040602050305030304" pitchFamily="18" charset="0"/>
                <a:ea typeface="Calibri" panose="020F0502020204030204" pitchFamily="34" charset="0"/>
                <a:cs typeface="TimesNewRomanPSMT"/>
              </a:rPr>
              <a:t>y  + a = </a:t>
            </a:r>
            <a:r>
              <a:rPr lang="en-IN" sz="2400" b="1" dirty="0" err="1">
                <a:solidFill>
                  <a:schemeClr val="accent1"/>
                </a:solidFill>
                <a:effectLst/>
                <a:latin typeface="Book Antiqua" panose="02040602050305030304" pitchFamily="18" charset="0"/>
                <a:ea typeface="Calibri" panose="020F0502020204030204" pitchFamily="34" charset="0"/>
                <a:cs typeface="TimesNewRomanPSMT"/>
              </a:rPr>
              <a:t>bx</a:t>
            </a:r>
            <a:r>
              <a:rPr lang="en-IN" sz="2400" b="1" baseline="30000" dirty="0" err="1">
                <a:solidFill>
                  <a:schemeClr val="accent1"/>
                </a:solidFill>
                <a:effectLst/>
                <a:latin typeface="Book Antiqua" panose="02040602050305030304" pitchFamily="18" charset="0"/>
                <a:ea typeface="Calibri" panose="020F0502020204030204" pitchFamily="34" charset="0"/>
                <a:cs typeface="TimesNewRomanPSMT"/>
              </a:rPr>
              <a:t>c</a:t>
            </a:r>
            <a:endParaRPr lang="en-IN" sz="2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where y is the rate of change of wage rate, and x, the percentage unemployment.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Through “trial and error” the Phillips Curve equation was estimated as: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IN" sz="2400" dirty="0">
                <a:solidFill>
                  <a:schemeClr val="accent1"/>
                </a:solidFill>
                <a:effectLst/>
                <a:latin typeface="Book Antiqua" panose="02040602050305030304" pitchFamily="18" charset="0"/>
                <a:ea typeface="Calibri" panose="020F0502020204030204" pitchFamily="34" charset="0"/>
                <a:cs typeface="TimesNewRomanPSMT"/>
              </a:rPr>
              <a:t>y  + 0.900	 =	 9.638. x</a:t>
            </a:r>
            <a:r>
              <a:rPr lang="en-IN" sz="2400" baseline="30000" dirty="0">
                <a:solidFill>
                  <a:schemeClr val="accent1"/>
                </a:solidFill>
                <a:effectLst/>
                <a:latin typeface="Book Antiqua" panose="02040602050305030304" pitchFamily="18" charset="0"/>
                <a:ea typeface="Calibri" panose="020F0502020204030204" pitchFamily="34" charset="0"/>
                <a:cs typeface="TimesNewRomanPSMT"/>
              </a:rPr>
              <a:t>-1.394</a:t>
            </a:r>
            <a:endParaRPr lang="en-IN"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IN" sz="2400" dirty="0">
                <a:solidFill>
                  <a:schemeClr val="accent1"/>
                </a:solidFill>
                <a:effectLst/>
                <a:latin typeface="Book Antiqua" panose="02040602050305030304" pitchFamily="18" charset="0"/>
                <a:ea typeface="Calibri" panose="020F0502020204030204" pitchFamily="34" charset="0"/>
                <a:cs typeface="TimesNewRomanPSMT"/>
              </a:rPr>
              <a:t>or, log (y+0.900)	 =	 0.984 -- 1.394 log x</a:t>
            </a:r>
            <a:endParaRPr lang="en-IN"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
        <p:nvSpPr>
          <p:cNvPr id="4" name="Footer Placeholder 3">
            <a:extLst>
              <a:ext uri="{FF2B5EF4-FFF2-40B4-BE49-F238E27FC236}">
                <a16:creationId xmlns:a16="http://schemas.microsoft.com/office/drawing/2014/main" xmlns="" id="{6498DADC-C70E-4D0C-BF22-1A01B01144EE}"/>
              </a:ext>
            </a:extLst>
          </p:cNvPr>
          <p:cNvSpPr>
            <a:spLocks noGrp="1"/>
          </p:cNvSpPr>
          <p:nvPr>
            <p:ph type="ftr" sz="quarter" idx="11"/>
          </p:nvPr>
        </p:nvSpPr>
        <p:spPr/>
        <p:txBody>
          <a:bodyPr/>
          <a:lstStyle/>
          <a:p>
            <a:r>
              <a:rPr lang="en-US"/>
              <a:t>Dept of Business Economics, M. S. University of Baroda</a:t>
            </a:r>
            <a:endParaRPr lang="en-IN"/>
          </a:p>
        </p:txBody>
      </p:sp>
      <p:sp>
        <p:nvSpPr>
          <p:cNvPr id="5" name="Slide Number Placeholder 4">
            <a:extLst>
              <a:ext uri="{FF2B5EF4-FFF2-40B4-BE49-F238E27FC236}">
                <a16:creationId xmlns:a16="http://schemas.microsoft.com/office/drawing/2014/main" xmlns="" id="{D3E4FC7B-3043-41A4-80A1-3DF87DF6432B}"/>
              </a:ext>
            </a:extLst>
          </p:cNvPr>
          <p:cNvSpPr>
            <a:spLocks noGrp="1"/>
          </p:cNvSpPr>
          <p:nvPr>
            <p:ph type="sldNum" sz="quarter" idx="12"/>
          </p:nvPr>
        </p:nvSpPr>
        <p:spPr/>
        <p:txBody>
          <a:bodyPr/>
          <a:lstStyle/>
          <a:p>
            <a:fld id="{4C4AE5D5-D991-4285-A779-32CF5AEAE032}" type="slidenum">
              <a:rPr lang="en-IN" smtClean="0"/>
              <a:pPr/>
              <a:t>3</a:t>
            </a:fld>
            <a:endParaRPr lang="en-IN"/>
          </a:p>
        </p:txBody>
      </p:sp>
    </p:spTree>
    <p:extLst>
      <p:ext uri="{BB962C8B-B14F-4D97-AF65-F5344CB8AC3E}">
        <p14:creationId xmlns:p14="http://schemas.microsoft.com/office/powerpoint/2010/main" xmlns="" val="3532189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hillips Curve - Economics Help">
            <a:extLst>
              <a:ext uri="{FF2B5EF4-FFF2-40B4-BE49-F238E27FC236}">
                <a16:creationId xmlns:a16="http://schemas.microsoft.com/office/drawing/2014/main" xmlns="" id="{2C705CF7-D879-41B2-9FFC-FA0C78555560}"/>
              </a:ext>
            </a:extLst>
          </p:cNvPr>
          <p:cNvPicPr>
            <a:picLocks noGrp="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526174" y="649095"/>
            <a:ext cx="5937688" cy="4752975"/>
          </a:xfrm>
          <a:prstGeom prst="rect">
            <a:avLst/>
          </a:prstGeom>
          <a:noFill/>
          <a:ln>
            <a:noFill/>
          </a:ln>
        </p:spPr>
      </p:pic>
      <p:sp>
        <p:nvSpPr>
          <p:cNvPr id="5" name="TextBox 4">
            <a:extLst>
              <a:ext uri="{FF2B5EF4-FFF2-40B4-BE49-F238E27FC236}">
                <a16:creationId xmlns:a16="http://schemas.microsoft.com/office/drawing/2014/main" xmlns="" id="{C1980538-8900-463F-A152-AEC59411FCB3}"/>
              </a:ext>
            </a:extLst>
          </p:cNvPr>
          <p:cNvSpPr txBox="1"/>
          <p:nvPr/>
        </p:nvSpPr>
        <p:spPr>
          <a:xfrm>
            <a:off x="6831724" y="683172"/>
            <a:ext cx="5087007" cy="5031377"/>
          </a:xfrm>
          <a:prstGeom prst="rect">
            <a:avLst/>
          </a:prstGeom>
          <a:noFill/>
        </p:spPr>
        <p:txBody>
          <a:bodyPr wrap="square" rtlCol="0">
            <a:spAutoFit/>
          </a:bodyPr>
          <a:lstStyle/>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Fig. 2 shows the price Phillips curve, which measures unemployment rate along the horizontal axis and the rate of inflation along the vertical axis.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Thus when the rate of inflation is 5 per cent, the unemployment rate is 3 per cent.</a:t>
            </a:r>
          </a:p>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When rate of inflation declines to 2 per cent, (if the government takes a contractionary fiscal policy and hence aggregate demand falls), the unemployment rate increases to 6 per cent.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Empirical data over the fifties and sixties for other developed countries seemed to confirm the Phillips curve.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latin typeface="Book Antiqua" panose="02040602050305030304" pitchFamily="18" charset="0"/>
            </a:endParaRPr>
          </a:p>
        </p:txBody>
      </p:sp>
      <p:sp>
        <p:nvSpPr>
          <p:cNvPr id="6" name="TextBox 5">
            <a:extLst>
              <a:ext uri="{FF2B5EF4-FFF2-40B4-BE49-F238E27FC236}">
                <a16:creationId xmlns:a16="http://schemas.microsoft.com/office/drawing/2014/main" xmlns="" id="{7A293586-4C66-4B84-9C58-6F2FFD92818D}"/>
              </a:ext>
            </a:extLst>
          </p:cNvPr>
          <p:cNvSpPr txBox="1"/>
          <p:nvPr/>
        </p:nvSpPr>
        <p:spPr>
          <a:xfrm>
            <a:off x="935421" y="5528441"/>
            <a:ext cx="5759669" cy="1064650"/>
          </a:xfrm>
          <a:prstGeom prst="rect">
            <a:avLst/>
          </a:prstGeom>
          <a:noFill/>
        </p:spPr>
        <p:txBody>
          <a:bodyPr wrap="square" rtlCol="0">
            <a:spAutoFit/>
          </a:bodyPr>
          <a:lstStyle/>
          <a:p>
            <a:pPr algn="just">
              <a:lnSpc>
                <a:spcPct val="107000"/>
              </a:lnSpc>
              <a:spcAft>
                <a:spcPts val="800"/>
              </a:spcAft>
            </a:pPr>
            <a:r>
              <a:rPr lang="en-IN" sz="1800" i="1" dirty="0">
                <a:effectLst/>
                <a:latin typeface="Book Antiqua" panose="02040602050305030304" pitchFamily="18" charset="0"/>
                <a:ea typeface="Calibri" panose="020F0502020204030204" pitchFamily="34" charset="0"/>
                <a:cs typeface="TimesNewRomanPS-ItalicMT"/>
              </a:rPr>
              <a:t>Phillips Curve Showing Negative Relationship between Rates of Inflation and Unemployment .</a:t>
            </a:r>
            <a:r>
              <a:rPr lang="en-IN" sz="1800" dirty="0">
                <a:effectLst/>
                <a:latin typeface="Book Antiqua" panose="02040602050305030304" pitchFamily="18" charset="0"/>
                <a:ea typeface="Calibri" panose="020F0502020204030204" pitchFamily="34" charset="0"/>
                <a:cs typeface="TimesNewRomanPSMT"/>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latin typeface="Book Antiqua" panose="02040602050305030304" pitchFamily="18" charset="0"/>
            </a:endParaRPr>
          </a:p>
        </p:txBody>
      </p:sp>
      <p:sp>
        <p:nvSpPr>
          <p:cNvPr id="2" name="Footer Placeholder 1">
            <a:extLst>
              <a:ext uri="{FF2B5EF4-FFF2-40B4-BE49-F238E27FC236}">
                <a16:creationId xmlns:a16="http://schemas.microsoft.com/office/drawing/2014/main" xmlns="" id="{77EC9B5E-07E1-4448-820E-D3B7D7D7C32D}"/>
              </a:ext>
            </a:extLst>
          </p:cNvPr>
          <p:cNvSpPr>
            <a:spLocks noGrp="1"/>
          </p:cNvSpPr>
          <p:nvPr>
            <p:ph type="ftr" sz="quarter" idx="11"/>
          </p:nvPr>
        </p:nvSpPr>
        <p:spPr/>
        <p:txBody>
          <a:bodyPr/>
          <a:lstStyle/>
          <a:p>
            <a:r>
              <a:rPr lang="en-US"/>
              <a:t>Dept of Business Economics, M. S. University of Baroda</a:t>
            </a:r>
            <a:endParaRPr lang="en-IN"/>
          </a:p>
        </p:txBody>
      </p:sp>
      <p:sp>
        <p:nvSpPr>
          <p:cNvPr id="3" name="Slide Number Placeholder 2">
            <a:extLst>
              <a:ext uri="{FF2B5EF4-FFF2-40B4-BE49-F238E27FC236}">
                <a16:creationId xmlns:a16="http://schemas.microsoft.com/office/drawing/2014/main" xmlns="" id="{A74CAD08-24C0-400F-95E4-A39083056EF9}"/>
              </a:ext>
            </a:extLst>
          </p:cNvPr>
          <p:cNvSpPr>
            <a:spLocks noGrp="1"/>
          </p:cNvSpPr>
          <p:nvPr>
            <p:ph type="sldNum" sz="quarter" idx="12"/>
          </p:nvPr>
        </p:nvSpPr>
        <p:spPr/>
        <p:txBody>
          <a:bodyPr/>
          <a:lstStyle/>
          <a:p>
            <a:fld id="{4C4AE5D5-D991-4285-A779-32CF5AEAE032}" type="slidenum">
              <a:rPr lang="en-IN" smtClean="0"/>
              <a:pPr/>
              <a:t>4</a:t>
            </a:fld>
            <a:endParaRPr lang="en-IN"/>
          </a:p>
        </p:txBody>
      </p:sp>
    </p:spTree>
    <p:extLst>
      <p:ext uri="{BB962C8B-B14F-4D97-AF65-F5344CB8AC3E}">
        <p14:creationId xmlns:p14="http://schemas.microsoft.com/office/powerpoint/2010/main" xmlns="" val="360655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675255-0914-404A-A96B-C2FACEE00BE9}"/>
              </a:ext>
            </a:extLst>
          </p:cNvPr>
          <p:cNvSpPr>
            <a:spLocks noGrp="1"/>
          </p:cNvSpPr>
          <p:nvPr>
            <p:ph type="title"/>
          </p:nvPr>
        </p:nvSpPr>
        <p:spPr>
          <a:xfrm>
            <a:off x="838200" y="365125"/>
            <a:ext cx="10515600" cy="917137"/>
          </a:xfrm>
        </p:spPr>
        <p:txBody>
          <a:bodyPr>
            <a:normAutofit fontScale="90000"/>
          </a:bodyPr>
          <a:lstStyle/>
          <a:p>
            <a:r>
              <a:rPr lang="en-IN" sz="3200" b="1" dirty="0">
                <a:effectLst/>
                <a:latin typeface="Book Antiqua" panose="02040602050305030304" pitchFamily="18" charset="0"/>
                <a:ea typeface="Calibri" panose="020F0502020204030204" pitchFamily="34" charset="0"/>
                <a:cs typeface="TimesNewRomanPSMT"/>
              </a:rPr>
              <a:t>Policy Implications of the Phillips Curve:</a:t>
            </a:r>
            <a:r>
              <a:rPr lang="en-IN" sz="3200" dirty="0">
                <a:effectLst/>
                <a:latin typeface="Calibri" panose="020F0502020204030204" pitchFamily="34" charset="0"/>
                <a:ea typeface="Calibri" panose="020F0502020204030204" pitchFamily="34" charset="0"/>
                <a:cs typeface="Times New Roman" panose="02020603050405020304" pitchFamily="18" charset="0"/>
              </a:rPr>
              <a:t/>
            </a:r>
            <a:br>
              <a:rPr lang="en-IN" sz="32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xmlns="" id="{5CC42850-7237-4612-AEC9-5260B9EFA902}"/>
              </a:ext>
            </a:extLst>
          </p:cNvPr>
          <p:cNvSpPr>
            <a:spLocks noGrp="1"/>
          </p:cNvSpPr>
          <p:nvPr>
            <p:ph idx="1"/>
          </p:nvPr>
        </p:nvSpPr>
        <p:spPr>
          <a:xfrm>
            <a:off x="838200" y="1189518"/>
            <a:ext cx="10515600" cy="4351338"/>
          </a:xfrm>
        </p:spPr>
        <p:txBody>
          <a:bodyPr>
            <a:normAutofit fontScale="92500" lnSpcReduction="10000"/>
          </a:bodyPr>
          <a:lstStyle/>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dirty="0">
                <a:effectLst/>
                <a:latin typeface="Book Antiqua" panose="02040602050305030304" pitchFamily="18" charset="0"/>
                <a:ea typeface="Calibri" panose="020F0502020204030204" pitchFamily="34" charset="0"/>
                <a:cs typeface="TimesNewRomanPSMT"/>
              </a:rPr>
              <a:t>If the inverse relation between inflation and unemployment rate was stable, it would be highly challenging for economic policy makers. </a:t>
            </a:r>
          </a:p>
          <a:p>
            <a:pPr algn="just">
              <a:lnSpc>
                <a:spcPct val="107000"/>
              </a:lnSpc>
              <a:spcAft>
                <a:spcPts val="800"/>
              </a:spcAft>
            </a:pPr>
            <a:endParaRPr lang="en-IN" sz="2400" dirty="0">
              <a:ea typeface="Calibri" panose="020F0502020204030204" pitchFamily="34" charset="0"/>
              <a:cs typeface="TimesNewRomanPSMT"/>
            </a:endParaRPr>
          </a:p>
          <a:p>
            <a:pPr algn="just">
              <a:lnSpc>
                <a:spcPct val="107000"/>
              </a:lnSpc>
              <a:spcAft>
                <a:spcPts val="800"/>
              </a:spcAft>
            </a:pPr>
            <a:r>
              <a:rPr lang="en-IN" sz="2400" dirty="0">
                <a:effectLst/>
                <a:latin typeface="Book Antiqua" panose="02040602050305030304" pitchFamily="18" charset="0"/>
                <a:ea typeface="Calibri" panose="020F0502020204030204" pitchFamily="34" charset="0"/>
                <a:cs typeface="TimesNewRomanPSMT"/>
              </a:rPr>
              <a:t>Should they choose high employment which would mean high inflation, or a lower inflation which would mean higher unemployment?</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IN" sz="2400" dirty="0">
                <a:effectLst/>
                <a:latin typeface="Book Antiqua" panose="02040602050305030304" pitchFamily="18" charset="0"/>
                <a:ea typeface="Calibri" panose="020F0502020204030204" pitchFamily="34" charset="0"/>
                <a:cs typeface="TimesNewRomanPSMT"/>
              </a:rPr>
              <a:t> </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dirty="0">
                <a:effectLst/>
                <a:latin typeface="Book Antiqua" panose="02040602050305030304" pitchFamily="18" charset="0"/>
                <a:ea typeface="Calibri" panose="020F0502020204030204" pitchFamily="34" charset="0"/>
                <a:cs typeface="TimesNewRomanPSMT"/>
              </a:rPr>
              <a:t>In fact, as we discuss in a short while, the concept of a stable Philips Curve broke down during the seventies and eighties.</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2400" dirty="0"/>
          </a:p>
        </p:txBody>
      </p:sp>
      <p:sp>
        <p:nvSpPr>
          <p:cNvPr id="4" name="Footer Placeholder 3">
            <a:extLst>
              <a:ext uri="{FF2B5EF4-FFF2-40B4-BE49-F238E27FC236}">
                <a16:creationId xmlns:a16="http://schemas.microsoft.com/office/drawing/2014/main" xmlns="" id="{E47BF52E-ABA0-4B9A-BB69-DE257DA36D9B}"/>
              </a:ext>
            </a:extLst>
          </p:cNvPr>
          <p:cNvSpPr>
            <a:spLocks noGrp="1"/>
          </p:cNvSpPr>
          <p:nvPr>
            <p:ph type="ftr" sz="quarter" idx="11"/>
          </p:nvPr>
        </p:nvSpPr>
        <p:spPr/>
        <p:txBody>
          <a:bodyPr/>
          <a:lstStyle/>
          <a:p>
            <a:r>
              <a:rPr lang="en-US"/>
              <a:t>Dept of Business Economics, M. S. University of Baroda</a:t>
            </a:r>
            <a:endParaRPr lang="en-IN"/>
          </a:p>
        </p:txBody>
      </p:sp>
      <p:sp>
        <p:nvSpPr>
          <p:cNvPr id="5" name="Slide Number Placeholder 4">
            <a:extLst>
              <a:ext uri="{FF2B5EF4-FFF2-40B4-BE49-F238E27FC236}">
                <a16:creationId xmlns:a16="http://schemas.microsoft.com/office/drawing/2014/main" xmlns="" id="{6FF92942-6198-4FEB-AE68-7F0FFA56CA94}"/>
              </a:ext>
            </a:extLst>
          </p:cNvPr>
          <p:cNvSpPr>
            <a:spLocks noGrp="1"/>
          </p:cNvSpPr>
          <p:nvPr>
            <p:ph type="sldNum" sz="quarter" idx="12"/>
          </p:nvPr>
        </p:nvSpPr>
        <p:spPr/>
        <p:txBody>
          <a:bodyPr/>
          <a:lstStyle/>
          <a:p>
            <a:fld id="{4C4AE5D5-D991-4285-A779-32CF5AEAE032}" type="slidenum">
              <a:rPr lang="en-IN" smtClean="0"/>
              <a:pPr/>
              <a:t>5</a:t>
            </a:fld>
            <a:endParaRPr lang="en-IN"/>
          </a:p>
        </p:txBody>
      </p:sp>
    </p:spTree>
    <p:extLst>
      <p:ext uri="{BB962C8B-B14F-4D97-AF65-F5344CB8AC3E}">
        <p14:creationId xmlns:p14="http://schemas.microsoft.com/office/powerpoint/2010/main" xmlns="" val="675263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947E29-C4C6-4D0E-B8C9-4A279D2CBFAD}"/>
              </a:ext>
            </a:extLst>
          </p:cNvPr>
          <p:cNvSpPr>
            <a:spLocks noGrp="1"/>
          </p:cNvSpPr>
          <p:nvPr>
            <p:ph type="title"/>
          </p:nvPr>
        </p:nvSpPr>
        <p:spPr>
          <a:xfrm>
            <a:off x="838200" y="365126"/>
            <a:ext cx="10515600" cy="507234"/>
          </a:xfrm>
        </p:spPr>
        <p:txBody>
          <a:bodyPr>
            <a:normAutofit fontScale="90000"/>
          </a:bodyPr>
          <a:lstStyle/>
          <a:p>
            <a:r>
              <a:rPr lang="en-US" dirty="0"/>
              <a:t>Explaining the Phillips Curve</a:t>
            </a:r>
            <a:endParaRPr lang="en-IN" dirty="0"/>
          </a:p>
        </p:txBody>
      </p:sp>
      <p:sp>
        <p:nvSpPr>
          <p:cNvPr id="3" name="Content Placeholder 2">
            <a:extLst>
              <a:ext uri="{FF2B5EF4-FFF2-40B4-BE49-F238E27FC236}">
                <a16:creationId xmlns:a16="http://schemas.microsoft.com/office/drawing/2014/main" xmlns="" id="{49702983-F1A7-47BC-8288-54F9686FFC76}"/>
              </a:ext>
            </a:extLst>
          </p:cNvPr>
          <p:cNvSpPr>
            <a:spLocks noGrp="1"/>
          </p:cNvSpPr>
          <p:nvPr>
            <p:ph idx="1"/>
          </p:nvPr>
        </p:nvSpPr>
        <p:spPr>
          <a:xfrm>
            <a:off x="838200" y="872360"/>
            <a:ext cx="10515600" cy="5409706"/>
          </a:xfrm>
        </p:spPr>
        <p:txBody>
          <a:bodyPr/>
          <a:lstStyle/>
          <a:p>
            <a:pPr algn="just">
              <a:lnSpc>
                <a:spcPct val="107000"/>
              </a:lnSpc>
              <a:spcAft>
                <a:spcPts val="800"/>
              </a:spcAft>
            </a:pPr>
            <a:r>
              <a:rPr lang="en-IN" sz="2200" b="1" dirty="0">
                <a:solidFill>
                  <a:schemeClr val="accent1"/>
                </a:solidFill>
                <a:effectLst/>
                <a:latin typeface="Book Antiqua" panose="02040602050305030304" pitchFamily="18" charset="0"/>
                <a:ea typeface="Calibri" panose="020F0502020204030204" pitchFamily="34" charset="0"/>
                <a:cs typeface="TimesNewRomanPS-BoldMT"/>
              </a:rPr>
              <a:t>Keynesian Explanation of Phillips Curve (Demand-Pull):</a:t>
            </a:r>
            <a:endParaRPr lang="en-IN" sz="2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IN" sz="1800" dirty="0">
              <a:highlight>
                <a:srgbClr val="D3D3D3"/>
              </a:highlight>
              <a:ea typeface="Calibri" panose="020F0502020204030204" pitchFamily="34" charset="0"/>
              <a:cs typeface="TimesNewRomanPSMT"/>
            </a:endParaRPr>
          </a:p>
          <a:p>
            <a:pPr algn="just">
              <a:lnSpc>
                <a:spcPct val="107000"/>
              </a:lnSpc>
              <a:spcAft>
                <a:spcPts val="800"/>
              </a:spcAft>
            </a:pPr>
            <a:r>
              <a:rPr lang="en-IN" sz="2200" dirty="0">
                <a:effectLst/>
                <a:latin typeface="Book Antiqua" panose="02040602050305030304" pitchFamily="18" charset="0"/>
                <a:ea typeface="Calibri" panose="020F0502020204030204" pitchFamily="34" charset="0"/>
                <a:cs typeface="TimesNewRomanPSMT"/>
              </a:rPr>
              <a:t>Both Keynesians and Monetarists agreed</a:t>
            </a:r>
            <a:r>
              <a:rPr lang="en-IN" sz="2200" b="1" dirty="0">
                <a:effectLst/>
                <a:latin typeface="Book Antiqua" panose="02040602050305030304" pitchFamily="18" charset="0"/>
                <a:ea typeface="Calibri" panose="020F0502020204030204" pitchFamily="34" charset="0"/>
                <a:cs typeface="TimesNewRomanPS-BoldMT"/>
              </a:rPr>
              <a:t> </a:t>
            </a:r>
            <a:r>
              <a:rPr lang="en-IN" sz="2200" dirty="0">
                <a:effectLst/>
                <a:latin typeface="Book Antiqua" panose="02040602050305030304" pitchFamily="18" charset="0"/>
                <a:ea typeface="Calibri" panose="020F0502020204030204" pitchFamily="34" charset="0"/>
                <a:cs typeface="TimesNewRomanPSMT"/>
              </a:rPr>
              <a:t>to the existence of the Phillips curve. </a:t>
            </a:r>
          </a:p>
          <a:p>
            <a:pPr algn="just">
              <a:lnSpc>
                <a:spcPct val="107000"/>
              </a:lnSpc>
              <a:spcAft>
                <a:spcPts val="800"/>
              </a:spcAft>
            </a:pPr>
            <a:endParaRPr lang="en-IN" sz="2200" dirty="0">
              <a:effectLst/>
              <a:latin typeface="Book Antiqua" panose="02040602050305030304" pitchFamily="18" charset="0"/>
              <a:ea typeface="Calibri" panose="020F0502020204030204" pitchFamily="34" charset="0"/>
              <a:cs typeface="TimesNewRomanPSMT"/>
            </a:endParaRPr>
          </a:p>
          <a:p>
            <a:pPr algn="just">
              <a:lnSpc>
                <a:spcPct val="107000"/>
              </a:lnSpc>
              <a:spcAft>
                <a:spcPts val="800"/>
              </a:spcAft>
            </a:pPr>
            <a:r>
              <a:rPr lang="en-IN" sz="2200" dirty="0">
                <a:effectLst/>
                <a:latin typeface="Book Antiqua" panose="02040602050305030304" pitchFamily="18" charset="0"/>
                <a:ea typeface="Calibri" panose="020F0502020204030204" pitchFamily="34" charset="0"/>
                <a:cs typeface="TimesNewRomanPSMT"/>
              </a:rPr>
              <a:t>Keynesians explained the Phillips curve inflation-unemployment trade-off in terms of aggregate demand and upward-sloping aggregate supply curve. </a:t>
            </a:r>
          </a:p>
          <a:p>
            <a:pPr algn="just">
              <a:lnSpc>
                <a:spcPct val="107000"/>
              </a:lnSpc>
              <a:spcAft>
                <a:spcPts val="800"/>
              </a:spcAft>
            </a:pPr>
            <a:endParaRPr lang="en-IN" sz="2200" dirty="0">
              <a:effectLst/>
              <a:latin typeface="Book Antiqua" panose="02040602050305030304" pitchFamily="18" charset="0"/>
              <a:ea typeface="Calibri" panose="020F0502020204030204" pitchFamily="34" charset="0"/>
              <a:cs typeface="TimesNewRomanPSMT"/>
            </a:endParaRPr>
          </a:p>
          <a:p>
            <a:pPr algn="just">
              <a:lnSpc>
                <a:spcPct val="107000"/>
              </a:lnSpc>
              <a:spcAft>
                <a:spcPts val="800"/>
              </a:spcAft>
            </a:pPr>
            <a:r>
              <a:rPr lang="en-IN" sz="2200" dirty="0">
                <a:effectLst/>
                <a:latin typeface="Book Antiqua" panose="02040602050305030304" pitchFamily="18" charset="0"/>
                <a:ea typeface="Calibri" panose="020F0502020204030204" pitchFamily="34" charset="0"/>
                <a:cs typeface="TimesNewRomanPSMT"/>
              </a:rPr>
              <a:t>Given diminishing returns to labour, and rising wage rate as employment increases, the Keynesian short-run aggregate supply curve is upward sloping as the economy approaches near full-employment level. </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4" name="Footer Placeholder 3">
            <a:extLst>
              <a:ext uri="{FF2B5EF4-FFF2-40B4-BE49-F238E27FC236}">
                <a16:creationId xmlns:a16="http://schemas.microsoft.com/office/drawing/2014/main" xmlns="" id="{12E3DC1B-1AF9-41BE-9BAF-D840D9A55614}"/>
              </a:ext>
            </a:extLst>
          </p:cNvPr>
          <p:cNvSpPr>
            <a:spLocks noGrp="1"/>
          </p:cNvSpPr>
          <p:nvPr>
            <p:ph type="ftr" sz="quarter" idx="11"/>
          </p:nvPr>
        </p:nvSpPr>
        <p:spPr/>
        <p:txBody>
          <a:bodyPr/>
          <a:lstStyle/>
          <a:p>
            <a:r>
              <a:rPr lang="en-US"/>
              <a:t>Dept of Business Economics, M. S. University of Baroda</a:t>
            </a:r>
            <a:endParaRPr lang="en-IN"/>
          </a:p>
        </p:txBody>
      </p:sp>
      <p:sp>
        <p:nvSpPr>
          <p:cNvPr id="5" name="Slide Number Placeholder 4">
            <a:extLst>
              <a:ext uri="{FF2B5EF4-FFF2-40B4-BE49-F238E27FC236}">
                <a16:creationId xmlns:a16="http://schemas.microsoft.com/office/drawing/2014/main" xmlns="" id="{2D0937B8-C511-42C5-A8D2-184E4B48FB2D}"/>
              </a:ext>
            </a:extLst>
          </p:cNvPr>
          <p:cNvSpPr>
            <a:spLocks noGrp="1"/>
          </p:cNvSpPr>
          <p:nvPr>
            <p:ph type="sldNum" sz="quarter" idx="12"/>
          </p:nvPr>
        </p:nvSpPr>
        <p:spPr/>
        <p:txBody>
          <a:bodyPr/>
          <a:lstStyle/>
          <a:p>
            <a:fld id="{4C4AE5D5-D991-4285-A779-32CF5AEAE032}" type="slidenum">
              <a:rPr lang="en-IN" smtClean="0"/>
              <a:pPr/>
              <a:t>6</a:t>
            </a:fld>
            <a:endParaRPr lang="en-IN"/>
          </a:p>
        </p:txBody>
      </p:sp>
    </p:spTree>
    <p:extLst>
      <p:ext uri="{BB962C8B-B14F-4D97-AF65-F5344CB8AC3E}">
        <p14:creationId xmlns:p14="http://schemas.microsoft.com/office/powerpoint/2010/main" xmlns="" val="2107388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FAE4C4-74F3-438A-A82C-1369BE763F82}"/>
              </a:ext>
            </a:extLst>
          </p:cNvPr>
          <p:cNvSpPr>
            <a:spLocks noGrp="1"/>
          </p:cNvSpPr>
          <p:nvPr>
            <p:ph type="title"/>
          </p:nvPr>
        </p:nvSpPr>
        <p:spPr>
          <a:xfrm>
            <a:off x="838200" y="133898"/>
            <a:ext cx="10515600" cy="528254"/>
          </a:xfrm>
        </p:spPr>
        <p:txBody>
          <a:bodyPr>
            <a:normAutofit/>
          </a:bodyPr>
          <a:lstStyle/>
          <a:p>
            <a:r>
              <a:rPr lang="en-US" sz="1400" dirty="0"/>
              <a:t>Phillips Curve: Keynesian Representation</a:t>
            </a:r>
            <a:endParaRPr lang="en-IN" sz="1400" dirty="0"/>
          </a:p>
        </p:txBody>
      </p:sp>
      <p:pic>
        <p:nvPicPr>
          <p:cNvPr id="4" name="Content Placeholder 3" descr="Inflation and Unemployment: Philips Curve and Rational Expectations Theory">
            <a:extLst>
              <a:ext uri="{FF2B5EF4-FFF2-40B4-BE49-F238E27FC236}">
                <a16:creationId xmlns:a16="http://schemas.microsoft.com/office/drawing/2014/main" xmlns="" id="{39FDE518-73C0-46B5-811D-67D2A923EED7}"/>
              </a:ext>
            </a:extLst>
          </p:cNvPr>
          <p:cNvPicPr>
            <a:picLocks noGrp="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607382" y="662152"/>
            <a:ext cx="5719848" cy="3289738"/>
          </a:xfrm>
          <a:prstGeom prst="rect">
            <a:avLst/>
          </a:prstGeom>
          <a:noFill/>
          <a:ln>
            <a:noFill/>
          </a:ln>
        </p:spPr>
      </p:pic>
      <p:sp>
        <p:nvSpPr>
          <p:cNvPr id="5" name="TextBox 4">
            <a:extLst>
              <a:ext uri="{FF2B5EF4-FFF2-40B4-BE49-F238E27FC236}">
                <a16:creationId xmlns:a16="http://schemas.microsoft.com/office/drawing/2014/main" xmlns="" id="{05D251AC-0140-4625-A59C-C18944717B4C}"/>
              </a:ext>
            </a:extLst>
          </p:cNvPr>
          <p:cNvSpPr txBox="1"/>
          <p:nvPr/>
        </p:nvSpPr>
        <p:spPr>
          <a:xfrm>
            <a:off x="6442841" y="309347"/>
            <a:ext cx="5141777" cy="6615785"/>
          </a:xfrm>
          <a:prstGeom prst="rect">
            <a:avLst/>
          </a:prstGeom>
          <a:noFill/>
        </p:spPr>
        <p:txBody>
          <a:bodyPr wrap="square" rtlCol="0">
            <a:spAutoFit/>
          </a:bodyPr>
          <a:lstStyle/>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In panel (</a:t>
            </a:r>
            <a:r>
              <a:rPr lang="en-IN" sz="1800" i="1" dirty="0">
                <a:effectLst/>
                <a:latin typeface="Book Antiqua" panose="02040602050305030304" pitchFamily="18" charset="0"/>
                <a:ea typeface="Calibri" panose="020F0502020204030204" pitchFamily="34" charset="0"/>
                <a:cs typeface="TimesNewRomanPS-ItalicMT"/>
              </a:rPr>
              <a:t>a</a:t>
            </a:r>
            <a:r>
              <a:rPr lang="en-IN" sz="1800" dirty="0">
                <a:effectLst/>
                <a:latin typeface="Book Antiqua" panose="02040602050305030304" pitchFamily="18" charset="0"/>
                <a:ea typeface="Calibri" panose="020F0502020204030204" pitchFamily="34" charset="0"/>
                <a:cs typeface="TimesNewRomanPSMT"/>
              </a:rPr>
              <a:t>) of Fig. 3, as expansionary monetary policy </a:t>
            </a:r>
            <a:r>
              <a:rPr lang="en-IN" dirty="0">
                <a:latin typeface="Book Antiqua" panose="02040602050305030304" pitchFamily="18" charset="0"/>
                <a:ea typeface="Calibri" panose="020F0502020204030204" pitchFamily="34" charset="0"/>
                <a:cs typeface="TimesNewRomanPSMT"/>
              </a:rPr>
              <a:t>keeps shifting the aggregate </a:t>
            </a:r>
            <a:r>
              <a:rPr lang="en-IN" sz="1800" dirty="0">
                <a:effectLst/>
                <a:latin typeface="Book Antiqua" panose="02040602050305030304" pitchFamily="18" charset="0"/>
                <a:ea typeface="Calibri" panose="020F0502020204030204" pitchFamily="34" charset="0"/>
                <a:cs typeface="TimesNewRomanPSMT"/>
              </a:rPr>
              <a:t>demand schedule from </a:t>
            </a:r>
            <a:r>
              <a:rPr lang="en-IN" sz="1800" i="1" dirty="0">
                <a:effectLst/>
                <a:latin typeface="Book Antiqua" panose="02040602050305030304" pitchFamily="18" charset="0"/>
                <a:ea typeface="Calibri" panose="020F0502020204030204" pitchFamily="34" charset="0"/>
                <a:cs typeface="TimesNewRomanPS-ItalicMT"/>
              </a:rPr>
              <a:t>AD</a:t>
            </a:r>
            <a:r>
              <a:rPr lang="en-IN" sz="1800" dirty="0">
                <a:effectLst/>
                <a:latin typeface="Book Antiqua" panose="02040602050305030304" pitchFamily="18" charset="0"/>
                <a:ea typeface="Calibri" panose="020F0502020204030204" pitchFamily="34" charset="0"/>
                <a:cs typeface="TimesNewRomanPSMT"/>
              </a:rPr>
              <a:t>0 to AD1 and then to AD2, the equilibrium between AD and AS shifts from the price- output combinations (P0, </a:t>
            </a:r>
            <a:r>
              <a:rPr lang="en-IN" sz="1800" i="1" dirty="0">
                <a:effectLst/>
                <a:latin typeface="Book Antiqua" panose="02040602050305030304" pitchFamily="18" charset="0"/>
                <a:ea typeface="Calibri" panose="020F0502020204030204" pitchFamily="34" charset="0"/>
                <a:cs typeface="TimesNewRomanPS-ItalicMT"/>
              </a:rPr>
              <a:t>Y</a:t>
            </a:r>
            <a:r>
              <a:rPr lang="en-IN" sz="1800" dirty="0">
                <a:effectLst/>
                <a:latin typeface="Book Antiqua" panose="02040602050305030304" pitchFamily="18" charset="0"/>
                <a:ea typeface="Calibri" panose="020F0502020204030204" pitchFamily="34" charset="0"/>
                <a:cs typeface="TimesNewRomanPSMT"/>
              </a:rPr>
              <a:t>0) to (P1, Y1) and to (P2, Y2) .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IN" sz="1800" dirty="0">
              <a:effectLst/>
              <a:latin typeface="Book Antiqua" panose="02040602050305030304" pitchFamily="18" charset="0"/>
              <a:ea typeface="Calibri" panose="020F0502020204030204" pitchFamily="34" charset="0"/>
              <a:cs typeface="TimesNewRomanPSMT"/>
            </a:endParaRPr>
          </a:p>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Now, increase in aggregate output means increase in employment of labour and therefore fall in unemployment rate. Hence, as price level rises from </a:t>
            </a:r>
            <a:r>
              <a:rPr lang="en-IN" sz="1800" i="1" dirty="0">
                <a:effectLst/>
                <a:latin typeface="Book Antiqua" panose="02040602050305030304" pitchFamily="18" charset="0"/>
                <a:ea typeface="Calibri" panose="020F0502020204030204" pitchFamily="34" charset="0"/>
                <a:cs typeface="TimesNewRomanPS-ItalicMT"/>
              </a:rPr>
              <a:t>P</a:t>
            </a:r>
            <a:r>
              <a:rPr lang="en-IN" sz="1800" dirty="0">
                <a:effectLst/>
                <a:latin typeface="Book Antiqua" panose="02040602050305030304" pitchFamily="18" charset="0"/>
                <a:ea typeface="Calibri" panose="020F0502020204030204" pitchFamily="34" charset="0"/>
                <a:cs typeface="TimesNewRomanPSMT"/>
              </a:rPr>
              <a:t>0 to </a:t>
            </a:r>
            <a:r>
              <a:rPr lang="en-IN" sz="1800" i="1" dirty="0">
                <a:effectLst/>
                <a:latin typeface="Book Antiqua" panose="02040602050305030304" pitchFamily="18" charset="0"/>
                <a:ea typeface="Calibri" panose="020F0502020204030204" pitchFamily="34" charset="0"/>
                <a:cs typeface="TimesNewRomanPS-ItalicMT"/>
              </a:rPr>
              <a:t>P</a:t>
            </a:r>
            <a:r>
              <a:rPr lang="en-IN" sz="1800" dirty="0">
                <a:effectLst/>
                <a:latin typeface="Book Antiqua" panose="02040602050305030304" pitchFamily="18" charset="0"/>
                <a:ea typeface="Calibri" panose="020F0502020204030204" pitchFamily="34" charset="0"/>
                <a:cs typeface="TimesNewRomanPSMT"/>
              </a:rPr>
              <a:t>1 to P2 (</a:t>
            </a:r>
            <a:r>
              <a:rPr lang="en-IN" sz="1800" i="1" dirty="0">
                <a:effectLst/>
                <a:latin typeface="Book Antiqua" panose="02040602050305030304" pitchFamily="18" charset="0"/>
                <a:ea typeface="Calibri" panose="020F0502020204030204" pitchFamily="34" charset="0"/>
                <a:cs typeface="TimesNewRomanPS-ItalicMT"/>
              </a:rPr>
              <a:t>i.e.</a:t>
            </a:r>
            <a:r>
              <a:rPr lang="en-IN" sz="1800" dirty="0">
                <a:effectLst/>
                <a:latin typeface="Book Antiqua" panose="02040602050305030304" pitchFamily="18" charset="0"/>
                <a:ea typeface="Calibri" panose="020F0502020204030204" pitchFamily="34" charset="0"/>
                <a:cs typeface="TimesNewRomanPSMT"/>
              </a:rPr>
              <a:t>, inflation occurs), unemployment falls.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The greater the increase in aggregate demand, the higher the rate of inflation and employment.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IN" dirty="0">
              <a:latin typeface="Book Antiqua" panose="02040602050305030304" pitchFamily="18" charset="0"/>
              <a:ea typeface="Calibri" panose="020F0502020204030204" pitchFamily="34" charset="0"/>
              <a:cs typeface="TimesNewRomanPSMT"/>
            </a:endParaRPr>
          </a:p>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Panel (</a:t>
            </a:r>
            <a:r>
              <a:rPr lang="en-IN" sz="1800" i="1" dirty="0">
                <a:effectLst/>
                <a:latin typeface="Book Antiqua" panose="02040602050305030304" pitchFamily="18" charset="0"/>
                <a:ea typeface="Calibri" panose="020F0502020204030204" pitchFamily="34" charset="0"/>
                <a:cs typeface="TimesNewRomanPS-ItalicMT"/>
              </a:rPr>
              <a:t>b</a:t>
            </a:r>
            <a:r>
              <a:rPr lang="en-IN" sz="1800" dirty="0">
                <a:effectLst/>
                <a:latin typeface="Book Antiqua" panose="02040602050305030304" pitchFamily="18" charset="0"/>
                <a:ea typeface="Calibri" panose="020F0502020204030204" pitchFamily="34" charset="0"/>
                <a:cs typeface="TimesNewRomanPSMT"/>
              </a:rPr>
              <a:t>) of Fig. 3 shows this inverse relationship between inflation rate and unemployment rate. It follows directly from panel (a), and gives us a downward-sloping Phillips curve </a:t>
            </a:r>
            <a:r>
              <a:rPr lang="en-IN" sz="1800" i="1" dirty="0">
                <a:effectLst/>
                <a:latin typeface="Book Antiqua" panose="02040602050305030304" pitchFamily="18" charset="0"/>
                <a:ea typeface="Calibri" panose="020F0502020204030204" pitchFamily="34" charset="0"/>
                <a:cs typeface="TimesNewRomanPS-ItalicMT"/>
              </a:rPr>
              <a:t>PC</a:t>
            </a:r>
            <a:r>
              <a:rPr lang="en-IN" sz="1800" dirty="0">
                <a:effectLst/>
                <a:latin typeface="Book Antiqua" panose="02040602050305030304" pitchFamily="18" charset="0"/>
                <a:ea typeface="Calibri" panose="020F0502020204030204" pitchFamily="34" charset="0"/>
                <a:cs typeface="TimesNewRomanPSMT"/>
              </a:rPr>
              <a: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latin typeface="Book Antiqua" panose="02040602050305030304" pitchFamily="18" charset="0"/>
            </a:endParaRPr>
          </a:p>
        </p:txBody>
      </p:sp>
      <p:sp>
        <p:nvSpPr>
          <p:cNvPr id="6" name="TextBox 5">
            <a:extLst>
              <a:ext uri="{FF2B5EF4-FFF2-40B4-BE49-F238E27FC236}">
                <a16:creationId xmlns:a16="http://schemas.microsoft.com/office/drawing/2014/main" xmlns="" id="{DB5853BE-F7E2-4374-A3C7-28823EABD4F1}"/>
              </a:ext>
            </a:extLst>
          </p:cNvPr>
          <p:cNvSpPr txBox="1"/>
          <p:nvPr/>
        </p:nvSpPr>
        <p:spPr>
          <a:xfrm>
            <a:off x="607382" y="3951890"/>
            <a:ext cx="5257390" cy="3172022"/>
          </a:xfrm>
          <a:prstGeom prst="rect">
            <a:avLst/>
          </a:prstGeom>
          <a:noFill/>
        </p:spPr>
        <p:txBody>
          <a:bodyPr wrap="square" rtlCol="0">
            <a:spAutoFit/>
          </a:bodyPr>
          <a:lstStyle/>
          <a:p>
            <a:pPr algn="just">
              <a:lnSpc>
                <a:spcPct val="107000"/>
              </a:lnSpc>
              <a:spcAft>
                <a:spcPts val="800"/>
              </a:spcAft>
            </a:pPr>
            <a:r>
              <a:rPr lang="en-IN" sz="2200" dirty="0">
                <a:solidFill>
                  <a:srgbClr val="C00000"/>
                </a:solidFill>
                <a:effectLst/>
                <a:latin typeface="Book Antiqua" panose="02040602050305030304" pitchFamily="18" charset="0"/>
                <a:ea typeface="Calibri" panose="020F0502020204030204" pitchFamily="34" charset="0"/>
                <a:cs typeface="TimesNewRomanPSMT"/>
              </a:rPr>
              <a:t>“Thus, </a:t>
            </a:r>
            <a:r>
              <a:rPr lang="en-IN" sz="2200" i="1" dirty="0">
                <a:solidFill>
                  <a:srgbClr val="C00000"/>
                </a:solidFill>
                <a:effectLst/>
                <a:latin typeface="Book Antiqua" panose="02040602050305030304" pitchFamily="18" charset="0"/>
                <a:ea typeface="Calibri" panose="020F0502020204030204" pitchFamily="34" charset="0"/>
                <a:cs typeface="TimesNewRomanPS-ItalicMT"/>
              </a:rPr>
              <a:t>a higher rate of increase in aggregate demand and consequently a higher rate of rise in price level is associated with the lower rate of unemployment and vice versa</a:t>
            </a:r>
            <a:r>
              <a:rPr lang="en-IN" sz="2200" dirty="0">
                <a:solidFill>
                  <a:srgbClr val="C00000"/>
                </a:solidFill>
                <a:effectLst/>
                <a:latin typeface="Book Antiqua" panose="02040602050305030304" pitchFamily="18" charset="0"/>
                <a:ea typeface="Calibri" panose="020F0502020204030204" pitchFamily="34" charset="0"/>
                <a:cs typeface="TimesNewRomanPSMT"/>
              </a:rPr>
              <a:t>. This is what is represented by Phillips curve”.</a:t>
            </a:r>
            <a:endParaRPr lang="en-IN" sz="2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 </a:t>
            </a:r>
            <a:r>
              <a:rPr lang="en-IN" sz="2200" dirty="0">
                <a:solidFill>
                  <a:srgbClr val="C00000"/>
                </a:solidFill>
                <a:effectLst/>
                <a:latin typeface="Book Antiqua" panose="02040602050305030304" pitchFamily="18" charset="0"/>
                <a:ea typeface="Calibri" panose="020F0502020204030204" pitchFamily="34" charset="0"/>
                <a:cs typeface="TimesNewRomanPSMT"/>
              </a:rPr>
              <a:t>The trade-off became an important policy guide in the sixties.</a:t>
            </a:r>
            <a:endParaRPr lang="en-IN" sz="2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N" sz="2200" dirty="0">
              <a:latin typeface="Book Antiqua" panose="02040602050305030304" pitchFamily="18" charset="0"/>
            </a:endParaRPr>
          </a:p>
        </p:txBody>
      </p:sp>
      <p:sp>
        <p:nvSpPr>
          <p:cNvPr id="7" name="TextBox 6">
            <a:extLst>
              <a:ext uri="{FF2B5EF4-FFF2-40B4-BE49-F238E27FC236}">
                <a16:creationId xmlns:a16="http://schemas.microsoft.com/office/drawing/2014/main" xmlns="" id="{AF680263-8CDA-40FF-A98D-5A5EE2BF6139}"/>
              </a:ext>
            </a:extLst>
          </p:cNvPr>
          <p:cNvSpPr txBox="1"/>
          <p:nvPr/>
        </p:nvSpPr>
        <p:spPr>
          <a:xfrm>
            <a:off x="1051035" y="3656128"/>
            <a:ext cx="4803227" cy="338554"/>
          </a:xfrm>
          <a:prstGeom prst="rect">
            <a:avLst/>
          </a:prstGeom>
          <a:solidFill>
            <a:schemeClr val="accent1">
              <a:lumMod val="75000"/>
            </a:schemeClr>
          </a:solidFill>
        </p:spPr>
        <p:txBody>
          <a:bodyPr wrap="square" rtlCol="0">
            <a:spAutoFit/>
          </a:bodyPr>
          <a:lstStyle/>
          <a:p>
            <a:r>
              <a:rPr lang="en-US" sz="1600" dirty="0">
                <a:solidFill>
                  <a:schemeClr val="bg1">
                    <a:lumMod val="95000"/>
                  </a:schemeClr>
                </a:solidFill>
                <a:latin typeface="Book Antiqua" panose="02040602050305030304" pitchFamily="18" charset="0"/>
              </a:rPr>
              <a:t>Fig 3: Keynesian Explanation of Phillips Curve</a:t>
            </a:r>
            <a:endParaRPr lang="en-IN" sz="1600" dirty="0">
              <a:solidFill>
                <a:schemeClr val="bg1">
                  <a:lumMod val="95000"/>
                </a:schemeClr>
              </a:solidFill>
              <a:latin typeface="Book Antiqua" panose="02040602050305030304" pitchFamily="18" charset="0"/>
            </a:endParaRPr>
          </a:p>
        </p:txBody>
      </p:sp>
      <p:sp>
        <p:nvSpPr>
          <p:cNvPr id="3" name="Footer Placeholder 2">
            <a:extLst>
              <a:ext uri="{FF2B5EF4-FFF2-40B4-BE49-F238E27FC236}">
                <a16:creationId xmlns:a16="http://schemas.microsoft.com/office/drawing/2014/main" xmlns="" id="{C0E62120-D64A-4338-8E9C-C246C8E6DF04}"/>
              </a:ext>
            </a:extLst>
          </p:cNvPr>
          <p:cNvSpPr>
            <a:spLocks noGrp="1"/>
          </p:cNvSpPr>
          <p:nvPr>
            <p:ph type="ftr" sz="quarter" idx="11"/>
          </p:nvPr>
        </p:nvSpPr>
        <p:spPr/>
        <p:txBody>
          <a:bodyPr/>
          <a:lstStyle/>
          <a:p>
            <a:r>
              <a:rPr lang="en-US"/>
              <a:t>Dept of Business Economics, M. S. University of Baroda</a:t>
            </a:r>
            <a:endParaRPr lang="en-IN"/>
          </a:p>
        </p:txBody>
      </p:sp>
      <p:sp>
        <p:nvSpPr>
          <p:cNvPr id="8" name="Slide Number Placeholder 7">
            <a:extLst>
              <a:ext uri="{FF2B5EF4-FFF2-40B4-BE49-F238E27FC236}">
                <a16:creationId xmlns:a16="http://schemas.microsoft.com/office/drawing/2014/main" xmlns="" id="{D27A05DE-0A5D-45FD-B186-B6DC953AAC46}"/>
              </a:ext>
            </a:extLst>
          </p:cNvPr>
          <p:cNvSpPr>
            <a:spLocks noGrp="1"/>
          </p:cNvSpPr>
          <p:nvPr>
            <p:ph type="sldNum" sz="quarter" idx="12"/>
          </p:nvPr>
        </p:nvSpPr>
        <p:spPr/>
        <p:txBody>
          <a:bodyPr/>
          <a:lstStyle/>
          <a:p>
            <a:fld id="{4C4AE5D5-D991-4285-A779-32CF5AEAE032}" type="slidenum">
              <a:rPr lang="en-IN" smtClean="0"/>
              <a:pPr/>
              <a:t>7</a:t>
            </a:fld>
            <a:endParaRPr lang="en-IN"/>
          </a:p>
        </p:txBody>
      </p:sp>
    </p:spTree>
    <p:extLst>
      <p:ext uri="{BB962C8B-B14F-4D97-AF65-F5344CB8AC3E}">
        <p14:creationId xmlns:p14="http://schemas.microsoft.com/office/powerpoint/2010/main" xmlns="" val="1771509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1000"/>
                                        <p:tgtEl>
                                          <p:spTgt spid="6">
                                            <p:txEl>
                                              <p:pRg st="1" end="1"/>
                                            </p:txEl>
                                          </p:spTgt>
                                        </p:tgtEl>
                                      </p:cBhvr>
                                    </p:animEffect>
                                    <p:anim calcmode="lin" valueType="num">
                                      <p:cBhvr>
                                        <p:cTn id="1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1FC2DA-EB9A-46BD-9955-136B039394F5}"/>
              </a:ext>
            </a:extLst>
          </p:cNvPr>
          <p:cNvSpPr>
            <a:spLocks noGrp="1"/>
          </p:cNvSpPr>
          <p:nvPr>
            <p:ph type="title"/>
          </p:nvPr>
        </p:nvSpPr>
        <p:spPr>
          <a:xfrm>
            <a:off x="838200" y="136635"/>
            <a:ext cx="10515600" cy="620110"/>
          </a:xfrm>
        </p:spPr>
        <p:txBody>
          <a:bodyPr>
            <a:normAutofit fontScale="90000"/>
          </a:bodyPr>
          <a:lstStyle/>
          <a:p>
            <a:r>
              <a:rPr lang="en-IN" sz="3600" dirty="0">
                <a:effectLst/>
                <a:latin typeface="Book Antiqua" panose="02040602050305030304" pitchFamily="18" charset="0"/>
                <a:ea typeface="Calibri" panose="020F0502020204030204" pitchFamily="34" charset="0"/>
                <a:cs typeface="TimesNewRomanPS-BoldMT"/>
              </a:rPr>
              <a:t>Shifts in the Phillips Curve (USA 1971-91)</a:t>
            </a:r>
            <a:r>
              <a:rPr lang="en-IN" sz="3600" dirty="0">
                <a:effectLst/>
                <a:latin typeface="Calibri" panose="020F0502020204030204" pitchFamily="34" charset="0"/>
                <a:ea typeface="Calibri" panose="020F0502020204030204" pitchFamily="34" charset="0"/>
                <a:cs typeface="Times New Roman" panose="02020603050405020304" pitchFamily="18" charset="0"/>
              </a:rPr>
              <a:t/>
            </a:r>
            <a:br>
              <a:rPr lang="en-IN" sz="3600" dirty="0">
                <a:effectLst/>
                <a:latin typeface="Calibri" panose="020F0502020204030204" pitchFamily="34" charset="0"/>
                <a:ea typeface="Calibri" panose="020F0502020204030204" pitchFamily="34" charset="0"/>
                <a:cs typeface="Times New Roman" panose="02020603050405020304" pitchFamily="18" charset="0"/>
              </a:rPr>
            </a:br>
            <a:endParaRPr lang="en-IN" sz="3600" dirty="0"/>
          </a:p>
        </p:txBody>
      </p:sp>
      <p:sp>
        <p:nvSpPr>
          <p:cNvPr id="3" name="Content Placeholder 2">
            <a:extLst>
              <a:ext uri="{FF2B5EF4-FFF2-40B4-BE49-F238E27FC236}">
                <a16:creationId xmlns:a16="http://schemas.microsoft.com/office/drawing/2014/main" xmlns="" id="{F054F720-400C-4A0A-9875-33EB3DC48B66}"/>
              </a:ext>
            </a:extLst>
          </p:cNvPr>
          <p:cNvSpPr>
            <a:spLocks noGrp="1"/>
          </p:cNvSpPr>
          <p:nvPr>
            <p:ph idx="1"/>
          </p:nvPr>
        </p:nvSpPr>
        <p:spPr>
          <a:xfrm>
            <a:off x="838200" y="588580"/>
            <a:ext cx="10515600" cy="5588384"/>
          </a:xfrm>
        </p:spPr>
        <p:txBody>
          <a:bodyPr>
            <a:noAutofit/>
          </a:bodyPr>
          <a:lstStyle/>
          <a:p>
            <a:pPr algn="just">
              <a:lnSpc>
                <a:spcPct val="107000"/>
              </a:lnSpc>
              <a:spcAft>
                <a:spcPts val="800"/>
              </a:spcAft>
            </a:pPr>
            <a:r>
              <a:rPr lang="en-IN" sz="2200" dirty="0">
                <a:effectLst/>
                <a:latin typeface="Book Antiqua" panose="02040602050305030304" pitchFamily="18" charset="0"/>
                <a:ea typeface="Calibri" panose="020F0502020204030204" pitchFamily="34" charset="0"/>
                <a:cs typeface="TimesNewRomanPSMT"/>
              </a:rPr>
              <a:t>During the seventies there emerged a strange coexistence of </a:t>
            </a:r>
            <a:r>
              <a:rPr lang="en-IN" sz="2200" i="1" dirty="0">
                <a:effectLst/>
                <a:latin typeface="Book Antiqua" panose="02040602050305030304" pitchFamily="18" charset="0"/>
                <a:ea typeface="Calibri" panose="020F0502020204030204" pitchFamily="34" charset="0"/>
                <a:cs typeface="TimesNewRomanPS-ItalicMT"/>
              </a:rPr>
              <a:t>a high rate of inflation side by side with high unemployment rate</a:t>
            </a:r>
            <a:r>
              <a:rPr lang="en-IN" sz="2200" dirty="0">
                <a:effectLst/>
                <a:latin typeface="Book Antiqua" panose="02040602050305030304" pitchFamily="18" charset="0"/>
                <a:ea typeface="Calibri" panose="020F0502020204030204" pitchFamily="34" charset="0"/>
                <a:cs typeface="TimesNewRomanPSMT"/>
              </a:rPr>
              <a:t> in the USA and Britain. </a:t>
            </a:r>
          </a:p>
          <a:p>
            <a:pPr algn="just">
              <a:lnSpc>
                <a:spcPct val="107000"/>
              </a:lnSpc>
              <a:spcAft>
                <a:spcPts val="800"/>
              </a:spcAft>
            </a:pPr>
            <a:r>
              <a:rPr lang="en-IN" sz="2200" dirty="0">
                <a:effectLst/>
                <a:latin typeface="Book Antiqua" panose="02040602050305030304" pitchFamily="18" charset="0"/>
                <a:ea typeface="Calibri" panose="020F0502020204030204" pitchFamily="34" charset="0"/>
                <a:cs typeface="TimesNewRomanPSMT"/>
              </a:rPr>
              <a:t>This phenomenon, now famously known as “stagflation”, suggested that the Phillips Curve relationship was either not invalid, or it was not stable. </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b="1" dirty="0">
                <a:effectLst/>
                <a:latin typeface="Book Antiqua" panose="02040602050305030304" pitchFamily="18" charset="0"/>
                <a:ea typeface="Calibri" panose="020F0502020204030204" pitchFamily="34" charset="0"/>
                <a:cs typeface="TimesNewRomanPS-BoldMT"/>
              </a:rPr>
              <a:t> </a:t>
            </a:r>
            <a:r>
              <a:rPr lang="en-IN" sz="2200" dirty="0">
                <a:effectLst/>
                <a:latin typeface="Book Antiqua" panose="02040602050305030304" pitchFamily="18" charset="0"/>
                <a:ea typeface="Calibri" panose="020F0502020204030204" pitchFamily="34" charset="0"/>
                <a:cs typeface="TimesNewRomanPSMT"/>
              </a:rPr>
              <a:t>Data from the US economy over the seventies and eighties suggested that instead of being stable, the Phillip curve had been shifting. </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Book Antiqua" panose="02040602050305030304" pitchFamily="18" charset="0"/>
                <a:ea typeface="Calibri" panose="020F0502020204030204" pitchFamily="34" charset="0"/>
                <a:cs typeface="TimesNewRomanPSMT"/>
              </a:rPr>
              <a:t> </a:t>
            </a:r>
            <a:r>
              <a:rPr lang="en-IN" sz="2200" b="1" dirty="0">
                <a:solidFill>
                  <a:schemeClr val="accent1"/>
                </a:solidFill>
                <a:effectLst/>
                <a:latin typeface="Book Antiqua" panose="02040602050305030304" pitchFamily="18" charset="0"/>
                <a:ea typeface="Calibri" panose="020F0502020204030204" pitchFamily="34" charset="0"/>
                <a:cs typeface="TimesNewRomanPS-BoldMT"/>
              </a:rPr>
              <a:t>Causes of Shift in Phillips Curve</a:t>
            </a:r>
            <a:endParaRPr lang="en-IN" sz="2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Book Antiqua" panose="02040602050305030304" pitchFamily="18" charset="0"/>
                <a:ea typeface="Calibri" panose="020F0502020204030204" pitchFamily="34" charset="0"/>
                <a:cs typeface="TimesNewRomanPSMT"/>
              </a:rPr>
              <a:t> </a:t>
            </a:r>
            <a:r>
              <a:rPr lang="en-IN" sz="2200" b="1" u="sng" dirty="0">
                <a:effectLst/>
                <a:latin typeface="Book Antiqua" panose="02040602050305030304" pitchFamily="18" charset="0"/>
                <a:ea typeface="Calibri" panose="020F0502020204030204" pitchFamily="34" charset="0"/>
                <a:cs typeface="TimesNewRomanPSMT"/>
              </a:rPr>
              <a:t>Keynesians’ Explanation:</a:t>
            </a:r>
            <a:r>
              <a:rPr lang="en-IN" sz="2200" b="1" dirty="0">
                <a:effectLst/>
                <a:latin typeface="Book Antiqua" panose="02040602050305030304" pitchFamily="18" charset="0"/>
                <a:ea typeface="Calibri" panose="020F0502020204030204" pitchFamily="34" charset="0"/>
                <a:cs typeface="TimesNewRomanPSMT"/>
              </a:rPr>
              <a:t> </a:t>
            </a:r>
            <a:r>
              <a:rPr lang="en-IN" sz="2200" b="1" i="1" dirty="0">
                <a:effectLst/>
                <a:latin typeface="Book Antiqua" panose="02040602050305030304" pitchFamily="18" charset="0"/>
                <a:ea typeface="Calibri" panose="020F0502020204030204" pitchFamily="34" charset="0"/>
                <a:cs typeface="TimesNewRomanPSMT"/>
              </a:rPr>
              <a:t>A</a:t>
            </a:r>
            <a:r>
              <a:rPr lang="en-IN" sz="2200" b="1" i="1" dirty="0">
                <a:effectLst/>
                <a:latin typeface="Book Antiqua" panose="02040602050305030304" pitchFamily="18" charset="0"/>
                <a:ea typeface="Calibri" panose="020F0502020204030204" pitchFamily="34" charset="0"/>
                <a:cs typeface="TimesNewRomanPS-ItalicMT"/>
              </a:rPr>
              <a:t>dverse supply shocks.:</a:t>
            </a:r>
            <a:r>
              <a:rPr lang="en-IN" sz="2200" i="1" dirty="0">
                <a:effectLst/>
                <a:latin typeface="Book Antiqua" panose="02040602050305030304" pitchFamily="18" charset="0"/>
                <a:ea typeface="Calibri" panose="020F0502020204030204" pitchFamily="34" charset="0"/>
                <a:cs typeface="TimesNewRomanPS-ItalicMT"/>
              </a:rPr>
              <a:t> </a:t>
            </a:r>
            <a:r>
              <a:rPr lang="en-IN" sz="2200" dirty="0">
                <a:effectLst/>
                <a:latin typeface="Book Antiqua" panose="02040602050305030304" pitchFamily="18" charset="0"/>
                <a:ea typeface="Calibri" panose="020F0502020204030204" pitchFamily="34" charset="0"/>
                <a:cs typeface="TimesNewRomanPS-ItalicMT"/>
              </a:rPr>
              <a:t>In the 1970</a:t>
            </a:r>
            <a:r>
              <a:rPr lang="en-IN" sz="2200" i="1" dirty="0">
                <a:effectLst/>
                <a:latin typeface="Book Antiqua" panose="02040602050305030304" pitchFamily="18" charset="0"/>
                <a:ea typeface="Calibri" panose="020F0502020204030204" pitchFamily="34" charset="0"/>
                <a:cs typeface="TimesNewRomanPS-ItalicMT"/>
              </a:rPr>
              <a:t>s, </a:t>
            </a:r>
            <a:r>
              <a:rPr lang="en-IN" sz="2200" dirty="0">
                <a:effectLst/>
                <a:latin typeface="Book Antiqua" panose="02040602050305030304" pitchFamily="18" charset="0"/>
                <a:ea typeface="Calibri" panose="020F0502020204030204" pitchFamily="34" charset="0"/>
                <a:cs typeface="TimesNewRomanPSMT"/>
              </a:rPr>
              <a:t>the OPEC countries steeply hiked oil and petroleum products prices, shifting the aggregate supply curve leftward. </a:t>
            </a:r>
          </a:p>
          <a:p>
            <a:pPr algn="just">
              <a:lnSpc>
                <a:spcPct val="107000"/>
              </a:lnSpc>
              <a:spcAft>
                <a:spcPts val="800"/>
              </a:spcAft>
            </a:pPr>
            <a:r>
              <a:rPr lang="en-IN" sz="2200" dirty="0">
                <a:effectLst/>
                <a:latin typeface="Book Antiqua" panose="02040602050305030304" pitchFamily="18" charset="0"/>
                <a:ea typeface="Calibri" panose="020F0502020204030204" pitchFamily="34" charset="0"/>
                <a:cs typeface="TimesNewRomanPSMT"/>
              </a:rPr>
              <a:t>This caused a higher price with reduced output and employment, and thus, a higher unemployment along with higher inflation.</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latin typeface="Book Antiqua" panose="02040602050305030304" pitchFamily="18" charset="0"/>
                <a:ea typeface="Calibri" panose="020F0502020204030204" pitchFamily="34" charset="0"/>
                <a:cs typeface="TimesNewRomanPSMT"/>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2200" dirty="0"/>
          </a:p>
        </p:txBody>
      </p:sp>
      <p:sp>
        <p:nvSpPr>
          <p:cNvPr id="4" name="Footer Placeholder 3">
            <a:extLst>
              <a:ext uri="{FF2B5EF4-FFF2-40B4-BE49-F238E27FC236}">
                <a16:creationId xmlns:a16="http://schemas.microsoft.com/office/drawing/2014/main" xmlns="" id="{3FB08A8F-66D5-43AF-B111-96A1278012F8}"/>
              </a:ext>
            </a:extLst>
          </p:cNvPr>
          <p:cNvSpPr>
            <a:spLocks noGrp="1"/>
          </p:cNvSpPr>
          <p:nvPr>
            <p:ph type="ftr" sz="quarter" idx="11"/>
          </p:nvPr>
        </p:nvSpPr>
        <p:spPr/>
        <p:txBody>
          <a:bodyPr/>
          <a:lstStyle/>
          <a:p>
            <a:r>
              <a:rPr lang="en-US"/>
              <a:t>Dept of Business Economics, M. S. University of Baroda</a:t>
            </a:r>
            <a:endParaRPr lang="en-IN"/>
          </a:p>
        </p:txBody>
      </p:sp>
      <p:sp>
        <p:nvSpPr>
          <p:cNvPr id="5" name="Slide Number Placeholder 4">
            <a:extLst>
              <a:ext uri="{FF2B5EF4-FFF2-40B4-BE49-F238E27FC236}">
                <a16:creationId xmlns:a16="http://schemas.microsoft.com/office/drawing/2014/main" xmlns="" id="{2742D38E-CA60-4B79-BD90-9D109525463F}"/>
              </a:ext>
            </a:extLst>
          </p:cNvPr>
          <p:cNvSpPr>
            <a:spLocks noGrp="1"/>
          </p:cNvSpPr>
          <p:nvPr>
            <p:ph type="sldNum" sz="quarter" idx="12"/>
          </p:nvPr>
        </p:nvSpPr>
        <p:spPr/>
        <p:txBody>
          <a:bodyPr/>
          <a:lstStyle/>
          <a:p>
            <a:fld id="{4C4AE5D5-D991-4285-A779-32CF5AEAE032}" type="slidenum">
              <a:rPr lang="en-IN" smtClean="0"/>
              <a:pPr/>
              <a:t>8</a:t>
            </a:fld>
            <a:endParaRPr lang="en-IN"/>
          </a:p>
        </p:txBody>
      </p:sp>
    </p:spTree>
    <p:extLst>
      <p:ext uri="{BB962C8B-B14F-4D97-AF65-F5344CB8AC3E}">
        <p14:creationId xmlns:p14="http://schemas.microsoft.com/office/powerpoint/2010/main" xmlns="" val="1576782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7F6833-790F-4472-ADF0-907374AD8A04}"/>
              </a:ext>
            </a:extLst>
          </p:cNvPr>
          <p:cNvSpPr>
            <a:spLocks noGrp="1"/>
          </p:cNvSpPr>
          <p:nvPr>
            <p:ph type="title"/>
          </p:nvPr>
        </p:nvSpPr>
        <p:spPr>
          <a:xfrm>
            <a:off x="838200" y="365126"/>
            <a:ext cx="10515600" cy="444172"/>
          </a:xfrm>
        </p:spPr>
        <p:txBody>
          <a:bodyPr>
            <a:normAutofit fontScale="90000"/>
          </a:bodyPr>
          <a:lstStyle/>
          <a:p>
            <a:r>
              <a:rPr lang="en-US" dirty="0"/>
              <a:t>Shifts in Phillips Curve</a:t>
            </a:r>
            <a:endParaRPr lang="en-IN" dirty="0"/>
          </a:p>
        </p:txBody>
      </p:sp>
      <p:sp>
        <p:nvSpPr>
          <p:cNvPr id="3" name="Content Placeholder 2">
            <a:extLst>
              <a:ext uri="{FF2B5EF4-FFF2-40B4-BE49-F238E27FC236}">
                <a16:creationId xmlns:a16="http://schemas.microsoft.com/office/drawing/2014/main" xmlns="" id="{DB54BC31-C7C1-4F25-B79D-3B4A1B76B4DC}"/>
              </a:ext>
            </a:extLst>
          </p:cNvPr>
          <p:cNvSpPr>
            <a:spLocks noGrp="1"/>
          </p:cNvSpPr>
          <p:nvPr>
            <p:ph idx="1"/>
          </p:nvPr>
        </p:nvSpPr>
        <p:spPr>
          <a:xfrm>
            <a:off x="838200" y="809298"/>
            <a:ext cx="10515600" cy="5367665"/>
          </a:xfrm>
        </p:spPr>
        <p:txBody>
          <a:bodyPr>
            <a:normAutofit/>
          </a:bodyPr>
          <a:lstStyle/>
          <a:p>
            <a:pPr marL="0" lvl="0" indent="0" algn="just">
              <a:lnSpc>
                <a:spcPct val="107000"/>
              </a:lnSpc>
              <a:buNone/>
            </a:pPr>
            <a:r>
              <a:rPr lang="en-IN" sz="1800" b="1" dirty="0">
                <a:effectLst/>
                <a:latin typeface="Book Antiqua" panose="02040602050305030304" pitchFamily="18" charset="0"/>
                <a:ea typeface="Calibri" panose="020F0502020204030204" pitchFamily="34" charset="0"/>
                <a:cs typeface="TimesNewRomanPSMT"/>
              </a:rPr>
              <a:t>2.	</a:t>
            </a:r>
            <a:r>
              <a:rPr lang="en-IN" sz="2200" b="1" u="sng" dirty="0">
                <a:effectLst/>
                <a:latin typeface="Book Antiqua" panose="02040602050305030304" pitchFamily="18" charset="0"/>
                <a:ea typeface="Calibri" panose="020F0502020204030204" pitchFamily="34" charset="0"/>
                <a:cs typeface="TimesNewRomanPSMT"/>
              </a:rPr>
              <a:t>Friedman’s Refutation of a Stable Phillips Curve:</a:t>
            </a:r>
            <a:r>
              <a:rPr lang="en-IN" sz="2200" dirty="0">
                <a:effectLst/>
                <a:latin typeface="Book Antiqua" panose="02040602050305030304" pitchFamily="18" charset="0"/>
                <a:ea typeface="Calibri" panose="020F0502020204030204" pitchFamily="34" charset="0"/>
                <a:cs typeface="TimesNewRomanPSMT"/>
              </a:rPr>
              <a:t>.</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en-IN" sz="2200" dirty="0">
                <a:effectLst/>
                <a:latin typeface="Book Antiqua" panose="02040602050305030304" pitchFamily="18" charset="0"/>
                <a:ea typeface="Calibri" panose="020F0502020204030204" pitchFamily="34" charset="0"/>
                <a:cs typeface="TimesNewRomanPSMT"/>
              </a:rPr>
              <a:t>In Friedman’s view, Phillips curve relationship was only a short-run trade-off. </a:t>
            </a:r>
          </a:p>
          <a:p>
            <a:pPr marL="457200" algn="just">
              <a:lnSpc>
                <a:spcPct val="107000"/>
              </a:lnSpc>
              <a:spcAft>
                <a:spcPts val="800"/>
              </a:spcAft>
            </a:pPr>
            <a:r>
              <a:rPr lang="en-IN" sz="2200" dirty="0">
                <a:effectLst/>
                <a:latin typeface="Book Antiqua" panose="02040602050305030304" pitchFamily="18" charset="0"/>
                <a:ea typeface="Calibri" panose="020F0502020204030204" pitchFamily="34" charset="0"/>
                <a:cs typeface="TimesNewRomanPSMT"/>
              </a:rPr>
              <a:t>In the long-run there was no such trade-off, and the Phillips Curve was vertical in the long-run.</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solidFill>
                  <a:srgbClr val="C00000"/>
                </a:solidFill>
                <a:effectLst/>
                <a:latin typeface="Book Antiqua" panose="02040602050305030304" pitchFamily="18" charset="0"/>
                <a:ea typeface="Calibri" panose="020F0502020204030204" pitchFamily="34" charset="0"/>
                <a:cs typeface="TimesNewRomanPSMT"/>
              </a:rPr>
              <a:t>“Keynesian expansionary fiscal and monetary policies were based on the wrong assumption of a </a:t>
            </a:r>
            <a:r>
              <a:rPr lang="en-IN" sz="2200" i="1" dirty="0">
                <a:solidFill>
                  <a:srgbClr val="C00000"/>
                </a:solidFill>
                <a:effectLst/>
                <a:latin typeface="Book Antiqua" panose="02040602050305030304" pitchFamily="18" charset="0"/>
                <a:ea typeface="Calibri" panose="020F0502020204030204" pitchFamily="34" charset="0"/>
                <a:cs typeface="TimesNewRomanPS-ItalicMT"/>
              </a:rPr>
              <a:t>stable </a:t>
            </a:r>
            <a:r>
              <a:rPr lang="en-IN" sz="2200" dirty="0">
                <a:solidFill>
                  <a:srgbClr val="C00000"/>
                </a:solidFill>
                <a:effectLst/>
                <a:latin typeface="Book Antiqua" panose="02040602050305030304" pitchFamily="18" charset="0"/>
                <a:ea typeface="Calibri" panose="020F0502020204030204" pitchFamily="34" charset="0"/>
                <a:cs typeface="TimesNewRomanPSMT"/>
              </a:rPr>
              <a:t>Phillips curve and brought about increase in the rate of inflation”. </a:t>
            </a:r>
            <a:endParaRPr lang="en-IN" sz="2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b="1" dirty="0">
                <a:solidFill>
                  <a:srgbClr val="0070C0"/>
                </a:solidFill>
                <a:effectLst/>
                <a:latin typeface="Book Antiqua" panose="02040602050305030304" pitchFamily="18" charset="0"/>
                <a:ea typeface="Calibri" panose="020F0502020204030204" pitchFamily="34" charset="0"/>
                <a:cs typeface="TimesNewRomanPSMT"/>
              </a:rPr>
              <a:t>Friedman’s natural rate hypothesis</a:t>
            </a:r>
            <a:r>
              <a:rPr lang="en-IN" sz="2200" dirty="0">
                <a:effectLst/>
                <a:latin typeface="Book Antiqua" panose="02040602050305030304" pitchFamily="18" charset="0"/>
                <a:ea typeface="Calibri" panose="020F0502020204030204" pitchFamily="34" charset="0"/>
                <a:cs typeface="TimesNewRomanPSMT"/>
              </a:rPr>
              <a:t> </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Book Antiqua" panose="02040602050305030304" pitchFamily="18" charset="0"/>
                <a:ea typeface="Calibri" panose="020F0502020204030204" pitchFamily="34" charset="0"/>
                <a:cs typeface="TimesNewRomanPSMT"/>
              </a:rPr>
              <a:t>“Although there is trade-off between inflation and unemployment in the short run, in the long run the economy comes back to be in stable equilibrium at the </a:t>
            </a:r>
            <a:r>
              <a:rPr lang="en-IN" sz="2200" u="sng" dirty="0">
                <a:solidFill>
                  <a:srgbClr val="0070C0"/>
                </a:solidFill>
                <a:effectLst/>
                <a:latin typeface="Book Antiqua" panose="02040602050305030304" pitchFamily="18" charset="0"/>
                <a:ea typeface="Calibri" panose="020F0502020204030204" pitchFamily="34" charset="0"/>
                <a:cs typeface="TimesNewRomanPSMT"/>
              </a:rPr>
              <a:t>natural rate of unemployment</a:t>
            </a:r>
            <a:r>
              <a:rPr lang="en-IN" sz="2200" dirty="0">
                <a:effectLst/>
                <a:latin typeface="Book Antiqua" panose="02040602050305030304" pitchFamily="18" charset="0"/>
                <a:ea typeface="Calibri" panose="020F0502020204030204" pitchFamily="34" charset="0"/>
                <a:cs typeface="TimesNewRomanPSMT"/>
              </a:rPr>
              <a:t>. </a:t>
            </a:r>
            <a:r>
              <a:rPr lang="en-IN" sz="2200" i="1" dirty="0">
                <a:effectLst/>
                <a:latin typeface="Book Antiqua" panose="02040602050305030304" pitchFamily="18" charset="0"/>
                <a:ea typeface="Calibri" panose="020F0502020204030204" pitchFamily="34" charset="0"/>
                <a:cs typeface="TimesNewRomanPS-ItalicMT"/>
              </a:rPr>
              <a:t>The long-run Phillips curve is a vertical straight line”</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2200" dirty="0"/>
          </a:p>
        </p:txBody>
      </p:sp>
      <p:sp>
        <p:nvSpPr>
          <p:cNvPr id="4" name="Footer Placeholder 3">
            <a:extLst>
              <a:ext uri="{FF2B5EF4-FFF2-40B4-BE49-F238E27FC236}">
                <a16:creationId xmlns:a16="http://schemas.microsoft.com/office/drawing/2014/main" xmlns="" id="{8CAAA179-07F4-49E9-B0F0-363B31E3B1C2}"/>
              </a:ext>
            </a:extLst>
          </p:cNvPr>
          <p:cNvSpPr>
            <a:spLocks noGrp="1"/>
          </p:cNvSpPr>
          <p:nvPr>
            <p:ph type="ftr" sz="quarter" idx="11"/>
          </p:nvPr>
        </p:nvSpPr>
        <p:spPr/>
        <p:txBody>
          <a:bodyPr/>
          <a:lstStyle/>
          <a:p>
            <a:r>
              <a:rPr lang="en-US"/>
              <a:t>Dept of Business Economics, M. S. University of Baroda</a:t>
            </a:r>
            <a:endParaRPr lang="en-IN"/>
          </a:p>
        </p:txBody>
      </p:sp>
      <p:sp>
        <p:nvSpPr>
          <p:cNvPr id="5" name="Slide Number Placeholder 4">
            <a:extLst>
              <a:ext uri="{FF2B5EF4-FFF2-40B4-BE49-F238E27FC236}">
                <a16:creationId xmlns:a16="http://schemas.microsoft.com/office/drawing/2014/main" xmlns="" id="{2E0759A9-EF09-4541-A3FF-46571819833A}"/>
              </a:ext>
            </a:extLst>
          </p:cNvPr>
          <p:cNvSpPr>
            <a:spLocks noGrp="1"/>
          </p:cNvSpPr>
          <p:nvPr>
            <p:ph type="sldNum" sz="quarter" idx="12"/>
          </p:nvPr>
        </p:nvSpPr>
        <p:spPr/>
        <p:txBody>
          <a:bodyPr/>
          <a:lstStyle/>
          <a:p>
            <a:fld id="{4C4AE5D5-D991-4285-A779-32CF5AEAE032}" type="slidenum">
              <a:rPr lang="en-IN" smtClean="0"/>
              <a:pPr/>
              <a:t>9</a:t>
            </a:fld>
            <a:endParaRPr lang="en-IN"/>
          </a:p>
        </p:txBody>
      </p:sp>
    </p:spTree>
    <p:extLst>
      <p:ext uri="{BB962C8B-B14F-4D97-AF65-F5344CB8AC3E}">
        <p14:creationId xmlns:p14="http://schemas.microsoft.com/office/powerpoint/2010/main" xmlns="" val="22020365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TotalTime>
  <Words>1755</Words>
  <Application>Microsoft Office PowerPoint</Application>
  <PresentationFormat>Custom</PresentationFormat>
  <Paragraphs>159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SYBCOM MEIP UNIT-III INFLATION &amp; UNEMPLOYMENT  Section-III Phillips Curve </vt:lpstr>
      <vt:lpstr>Phillips Curve</vt:lpstr>
      <vt:lpstr>Phillips Curve</vt:lpstr>
      <vt:lpstr>Slide 4</vt:lpstr>
      <vt:lpstr>Policy Implications of the Phillips Curve: </vt:lpstr>
      <vt:lpstr>Explaining the Phillips Curve</vt:lpstr>
      <vt:lpstr>Phillips Curve: Keynesian Representation</vt:lpstr>
      <vt:lpstr>Shifts in the Phillips Curve (USA 1971-91) </vt:lpstr>
      <vt:lpstr>Shifts in Phillips Curve</vt:lpstr>
      <vt:lpstr>Natural Rate of Unemployment:</vt:lpstr>
      <vt:lpstr>Phillips Curve, Adaptive Expectations and Natural Rate Hypothesis </vt:lpstr>
      <vt:lpstr>Slide 12</vt:lpstr>
      <vt:lpstr>Adaptive Expectations: Implications</vt:lpstr>
      <vt:lpstr>LONG-RUN PHILLIPS CURVE : RATIONAL EXPECTATIONS </vt:lpstr>
      <vt:lpstr>Slide 15</vt:lpstr>
      <vt:lpstr>Slide 16</vt:lpstr>
      <vt:lpstr>Rational Expectations and Policy Ineffectiveness  </vt:lpstr>
      <vt:lpstr>Rational Expectations and Policy Ineffectiveness</vt:lpstr>
      <vt:lpstr>Rational Expectations and Policy Ineffectiveness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MANJIRA DASGUPTA</dc:creator>
  <cp:lastModifiedBy>Reference</cp:lastModifiedBy>
  <cp:revision>69</cp:revision>
  <dcterms:created xsi:type="dcterms:W3CDTF">2021-05-12T03:36:58Z</dcterms:created>
  <dcterms:modified xsi:type="dcterms:W3CDTF">2022-06-15T07:27:52Z</dcterms:modified>
</cp:coreProperties>
</file>